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9" r:id="rId5"/>
    <p:sldMasterId id="2147483711" r:id="rId6"/>
    <p:sldMasterId id="2147483721" r:id="rId7"/>
  </p:sldMasterIdLst>
  <p:notesMasterIdLst>
    <p:notesMasterId r:id="rId81"/>
  </p:notesMasterIdLst>
  <p:handoutMasterIdLst>
    <p:handoutMasterId r:id="rId82"/>
  </p:handoutMasterIdLst>
  <p:sldIdLst>
    <p:sldId id="331" r:id="rId8"/>
    <p:sldId id="345" r:id="rId9"/>
    <p:sldId id="516" r:id="rId10"/>
    <p:sldId id="258" r:id="rId11"/>
    <p:sldId id="2188" r:id="rId12"/>
    <p:sldId id="349" r:id="rId13"/>
    <p:sldId id="2203" r:id="rId14"/>
    <p:sldId id="2125" r:id="rId15"/>
    <p:sldId id="2204" r:id="rId16"/>
    <p:sldId id="2213" r:id="rId17"/>
    <p:sldId id="347" r:id="rId18"/>
    <p:sldId id="355" r:id="rId19"/>
    <p:sldId id="356" r:id="rId20"/>
    <p:sldId id="357" r:id="rId21"/>
    <p:sldId id="358" r:id="rId22"/>
    <p:sldId id="359" r:id="rId23"/>
    <p:sldId id="2214" r:id="rId24"/>
    <p:sldId id="361" r:id="rId25"/>
    <p:sldId id="364" r:id="rId26"/>
    <p:sldId id="365" r:id="rId27"/>
    <p:sldId id="366" r:id="rId28"/>
    <p:sldId id="369" r:id="rId29"/>
    <p:sldId id="370" r:id="rId30"/>
    <p:sldId id="371" r:id="rId31"/>
    <p:sldId id="500" r:id="rId32"/>
    <p:sldId id="428" r:id="rId33"/>
    <p:sldId id="372" r:id="rId34"/>
    <p:sldId id="375" r:id="rId35"/>
    <p:sldId id="376" r:id="rId36"/>
    <p:sldId id="379" r:id="rId37"/>
    <p:sldId id="382" r:id="rId38"/>
    <p:sldId id="383" r:id="rId39"/>
    <p:sldId id="384" r:id="rId40"/>
    <p:sldId id="385" r:id="rId41"/>
    <p:sldId id="424" r:id="rId42"/>
    <p:sldId id="387" r:id="rId43"/>
    <p:sldId id="388" r:id="rId44"/>
    <p:sldId id="509" r:id="rId45"/>
    <p:sldId id="393" r:id="rId46"/>
    <p:sldId id="425" r:id="rId47"/>
    <p:sldId id="499" r:id="rId48"/>
    <p:sldId id="502" r:id="rId49"/>
    <p:sldId id="503" r:id="rId50"/>
    <p:sldId id="504" r:id="rId51"/>
    <p:sldId id="394" r:id="rId52"/>
    <p:sldId id="395" r:id="rId53"/>
    <p:sldId id="396" r:id="rId54"/>
    <p:sldId id="397" r:id="rId55"/>
    <p:sldId id="426" r:id="rId56"/>
    <p:sldId id="2216" r:id="rId57"/>
    <p:sldId id="2189" r:id="rId58"/>
    <p:sldId id="2208" r:id="rId59"/>
    <p:sldId id="2217" r:id="rId60"/>
    <p:sldId id="2218" r:id="rId61"/>
    <p:sldId id="511" r:id="rId62"/>
    <p:sldId id="517" r:id="rId63"/>
    <p:sldId id="524" r:id="rId64"/>
    <p:sldId id="525" r:id="rId65"/>
    <p:sldId id="401" r:id="rId66"/>
    <p:sldId id="403" r:id="rId67"/>
    <p:sldId id="405" r:id="rId68"/>
    <p:sldId id="407" r:id="rId69"/>
    <p:sldId id="271" r:id="rId70"/>
    <p:sldId id="408" r:id="rId71"/>
    <p:sldId id="409" r:id="rId72"/>
    <p:sldId id="411" r:id="rId73"/>
    <p:sldId id="412" r:id="rId74"/>
    <p:sldId id="272" r:id="rId75"/>
    <p:sldId id="417" r:id="rId76"/>
    <p:sldId id="266" r:id="rId77"/>
    <p:sldId id="338" r:id="rId78"/>
    <p:sldId id="508" r:id="rId79"/>
    <p:sldId id="2220" r:id="rId8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615" autoAdjust="0"/>
  </p:normalViewPr>
  <p:slideViewPr>
    <p:cSldViewPr snapToGrid="0">
      <p:cViewPr varScale="1">
        <p:scale>
          <a:sx n="96" d="100"/>
          <a:sy n="96" d="100"/>
        </p:scale>
        <p:origin x="1092"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handoutMaster" Target="handoutMasters/handoutMaster1.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4473" y="9429750"/>
            <a:ext cx="4711701" cy="496888"/>
          </a:xfrm>
          <a:prstGeom prst="rect">
            <a:avLst/>
          </a:prstGeom>
        </p:spPr>
        <p:txBody>
          <a:bodyPr vert="horz" lIns="91440" tIns="45720" rIns="91440" bIns="45720" rtlCol="0" anchor="b"/>
          <a:lstStyle>
            <a:lvl1pPr algn="l">
              <a:defRPr sz="1200"/>
            </a:lvl1pPr>
          </a:lstStyle>
          <a:p>
            <a:r>
              <a:rPr lang="en-GB" dirty="0"/>
              <a:t>MARQUE WEALTH.GENERAL.PROPERTY &amp; TAX  NO PICS (APRIL 2021)</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B880BD2-4353-4431-B6ED-C57321525171}" type="slidenum">
              <a:rPr lang="en-GB" smtClean="0"/>
              <a:t>‹#›</a:t>
            </a:fld>
            <a:endParaRPr lang="en-GB" dirty="0"/>
          </a:p>
        </p:txBody>
      </p:sp>
    </p:spTree>
    <p:extLst>
      <p:ext uri="{BB962C8B-B14F-4D97-AF65-F5344CB8AC3E}">
        <p14:creationId xmlns:p14="http://schemas.microsoft.com/office/powerpoint/2010/main" val="1054227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CFEADAD-AA1A-46E1-82B2-B18E5A70CE40}" type="datetimeFigureOut">
              <a:rPr lang="en-GB" smtClean="0"/>
              <a:t>30/04/2021</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r>
              <a:rPr lang="en-GB" dirty="0"/>
              <a:t>M</a:t>
            </a: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79450" y="8685213"/>
            <a:ext cx="5250295" cy="665018"/>
          </a:xfrm>
          <a:prstGeom prst="rect">
            <a:avLst/>
          </a:prstGeom>
        </p:spPr>
        <p:txBody>
          <a:bodyPr vert="horz" lIns="91440" tIns="45720" rIns="91440" bIns="45720" rtlCol="0" anchor="b"/>
          <a:lstStyle>
            <a:lvl1pPr algn="r">
              <a:defRPr sz="1200"/>
            </a:lvl1pPr>
          </a:lstStyle>
          <a:p>
            <a:pPr algn="l"/>
            <a:r>
              <a:rPr lang="en-GB" dirty="0"/>
              <a:t>MARQUE WEALTH.GENERAL.PROPERTY &amp; TAX (APRIL 2021) </a:t>
            </a:r>
          </a:p>
          <a:p>
            <a:pPr algn="ctr"/>
            <a:r>
              <a:rPr lang="en-GB" dirty="0"/>
              <a:t>                                                                                                                                 </a:t>
            </a:r>
            <a:fld id="{133B3F40-DFC7-4FD7-B8AA-A43F69254CA8}" type="slidenum">
              <a:rPr lang="en-GB" smtClean="0"/>
              <a:pPr algn="ctr"/>
              <a:t>‹#›</a:t>
            </a:fld>
            <a:endParaRPr lang="en-GB" dirty="0"/>
          </a:p>
        </p:txBody>
      </p:sp>
    </p:spTree>
    <p:extLst>
      <p:ext uri="{BB962C8B-B14F-4D97-AF65-F5344CB8AC3E}">
        <p14:creationId xmlns:p14="http://schemas.microsoft.com/office/powerpoint/2010/main" val="7636252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53843-81D8-4FD6-9C6F-ACBCEF1604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02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15</a:t>
            </a:fld>
            <a:endParaRPr lang="en-GB" dirty="0"/>
          </a:p>
        </p:txBody>
      </p:sp>
    </p:spTree>
    <p:extLst>
      <p:ext uri="{BB962C8B-B14F-4D97-AF65-F5344CB8AC3E}">
        <p14:creationId xmlns:p14="http://schemas.microsoft.com/office/powerpoint/2010/main" val="77986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16</a:t>
            </a:fld>
            <a:endParaRPr lang="en-GB" dirty="0"/>
          </a:p>
        </p:txBody>
      </p:sp>
    </p:spTree>
    <p:extLst>
      <p:ext uri="{BB962C8B-B14F-4D97-AF65-F5344CB8AC3E}">
        <p14:creationId xmlns:p14="http://schemas.microsoft.com/office/powerpoint/2010/main" val="399698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17</a:t>
            </a:fld>
            <a:endParaRPr lang="en-GB" dirty="0"/>
          </a:p>
        </p:txBody>
      </p:sp>
    </p:spTree>
    <p:extLst>
      <p:ext uri="{BB962C8B-B14F-4D97-AF65-F5344CB8AC3E}">
        <p14:creationId xmlns:p14="http://schemas.microsoft.com/office/powerpoint/2010/main" val="399698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18</a:t>
            </a:fld>
            <a:endParaRPr lang="en-GB" dirty="0"/>
          </a:p>
        </p:txBody>
      </p:sp>
    </p:spTree>
    <p:extLst>
      <p:ext uri="{BB962C8B-B14F-4D97-AF65-F5344CB8AC3E}">
        <p14:creationId xmlns:p14="http://schemas.microsoft.com/office/powerpoint/2010/main" val="91362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19</a:t>
            </a:fld>
            <a:endParaRPr lang="en-GB" dirty="0"/>
          </a:p>
        </p:txBody>
      </p:sp>
    </p:spTree>
    <p:extLst>
      <p:ext uri="{BB962C8B-B14F-4D97-AF65-F5344CB8AC3E}">
        <p14:creationId xmlns:p14="http://schemas.microsoft.com/office/powerpoint/2010/main" val="399222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20</a:t>
            </a:fld>
            <a:endParaRPr lang="en-GB" dirty="0"/>
          </a:p>
        </p:txBody>
      </p:sp>
    </p:spTree>
    <p:extLst>
      <p:ext uri="{BB962C8B-B14F-4D97-AF65-F5344CB8AC3E}">
        <p14:creationId xmlns:p14="http://schemas.microsoft.com/office/powerpoint/2010/main" val="248999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21</a:t>
            </a:fld>
            <a:endParaRPr lang="en-GB" dirty="0"/>
          </a:p>
        </p:txBody>
      </p:sp>
    </p:spTree>
    <p:extLst>
      <p:ext uri="{BB962C8B-B14F-4D97-AF65-F5344CB8AC3E}">
        <p14:creationId xmlns:p14="http://schemas.microsoft.com/office/powerpoint/2010/main" val="86845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22</a:t>
            </a:fld>
            <a:endParaRPr lang="en-GB" dirty="0"/>
          </a:p>
        </p:txBody>
      </p:sp>
    </p:spTree>
    <p:extLst>
      <p:ext uri="{BB962C8B-B14F-4D97-AF65-F5344CB8AC3E}">
        <p14:creationId xmlns:p14="http://schemas.microsoft.com/office/powerpoint/2010/main" val="17993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23</a:t>
            </a:fld>
            <a:endParaRPr lang="en-GB" dirty="0"/>
          </a:p>
        </p:txBody>
      </p:sp>
    </p:spTree>
    <p:extLst>
      <p:ext uri="{BB962C8B-B14F-4D97-AF65-F5344CB8AC3E}">
        <p14:creationId xmlns:p14="http://schemas.microsoft.com/office/powerpoint/2010/main" val="319295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24</a:t>
            </a:fld>
            <a:endParaRPr lang="en-GB" dirty="0"/>
          </a:p>
        </p:txBody>
      </p:sp>
    </p:spTree>
    <p:extLst>
      <p:ext uri="{BB962C8B-B14F-4D97-AF65-F5344CB8AC3E}">
        <p14:creationId xmlns:p14="http://schemas.microsoft.com/office/powerpoint/2010/main" val="5667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a:t>
            </a:fld>
            <a:endParaRPr lang="en-GB" dirty="0"/>
          </a:p>
        </p:txBody>
      </p:sp>
    </p:spTree>
    <p:extLst>
      <p:ext uri="{BB962C8B-B14F-4D97-AF65-F5344CB8AC3E}">
        <p14:creationId xmlns:p14="http://schemas.microsoft.com/office/powerpoint/2010/main" val="115882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25</a:t>
            </a:fld>
            <a:endParaRPr lang="en-GB" dirty="0"/>
          </a:p>
        </p:txBody>
      </p:sp>
    </p:spTree>
    <p:extLst>
      <p:ext uri="{BB962C8B-B14F-4D97-AF65-F5344CB8AC3E}">
        <p14:creationId xmlns:p14="http://schemas.microsoft.com/office/powerpoint/2010/main" val="62916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26</a:t>
            </a:fld>
            <a:endParaRPr lang="en-GB" dirty="0"/>
          </a:p>
        </p:txBody>
      </p:sp>
    </p:spTree>
    <p:extLst>
      <p:ext uri="{BB962C8B-B14F-4D97-AF65-F5344CB8AC3E}">
        <p14:creationId xmlns:p14="http://schemas.microsoft.com/office/powerpoint/2010/main" val="151376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27</a:t>
            </a:fld>
            <a:endParaRPr lang="en-GB" dirty="0"/>
          </a:p>
        </p:txBody>
      </p:sp>
    </p:spTree>
    <p:extLst>
      <p:ext uri="{BB962C8B-B14F-4D97-AF65-F5344CB8AC3E}">
        <p14:creationId xmlns:p14="http://schemas.microsoft.com/office/powerpoint/2010/main" val="424374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28</a:t>
            </a:fld>
            <a:endParaRPr lang="en-GB" dirty="0"/>
          </a:p>
        </p:txBody>
      </p:sp>
    </p:spTree>
    <p:extLst>
      <p:ext uri="{BB962C8B-B14F-4D97-AF65-F5344CB8AC3E}">
        <p14:creationId xmlns:p14="http://schemas.microsoft.com/office/powerpoint/2010/main" val="566215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29</a:t>
            </a:fld>
            <a:endParaRPr lang="en-GB" dirty="0"/>
          </a:p>
        </p:txBody>
      </p:sp>
    </p:spTree>
    <p:extLst>
      <p:ext uri="{BB962C8B-B14F-4D97-AF65-F5344CB8AC3E}">
        <p14:creationId xmlns:p14="http://schemas.microsoft.com/office/powerpoint/2010/main" val="267505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30</a:t>
            </a:fld>
            <a:endParaRPr lang="en-GB" dirty="0"/>
          </a:p>
        </p:txBody>
      </p:sp>
    </p:spTree>
    <p:extLst>
      <p:ext uri="{BB962C8B-B14F-4D97-AF65-F5344CB8AC3E}">
        <p14:creationId xmlns:p14="http://schemas.microsoft.com/office/powerpoint/2010/main" val="1820582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31</a:t>
            </a:fld>
            <a:endParaRPr lang="en-GB" dirty="0"/>
          </a:p>
        </p:txBody>
      </p:sp>
    </p:spTree>
    <p:extLst>
      <p:ext uri="{BB962C8B-B14F-4D97-AF65-F5344CB8AC3E}">
        <p14:creationId xmlns:p14="http://schemas.microsoft.com/office/powerpoint/2010/main" val="146594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32</a:t>
            </a:fld>
            <a:endParaRPr lang="en-GB" dirty="0"/>
          </a:p>
        </p:txBody>
      </p:sp>
    </p:spTree>
    <p:extLst>
      <p:ext uri="{BB962C8B-B14F-4D97-AF65-F5344CB8AC3E}">
        <p14:creationId xmlns:p14="http://schemas.microsoft.com/office/powerpoint/2010/main" val="3287963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33</a:t>
            </a:fld>
            <a:endParaRPr lang="en-GB" dirty="0"/>
          </a:p>
        </p:txBody>
      </p:sp>
    </p:spTree>
    <p:extLst>
      <p:ext uri="{BB962C8B-B14F-4D97-AF65-F5344CB8AC3E}">
        <p14:creationId xmlns:p14="http://schemas.microsoft.com/office/powerpoint/2010/main" val="3526744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34</a:t>
            </a:fld>
            <a:endParaRPr lang="en-GB" dirty="0"/>
          </a:p>
        </p:txBody>
      </p:sp>
    </p:spTree>
    <p:extLst>
      <p:ext uri="{BB962C8B-B14F-4D97-AF65-F5344CB8AC3E}">
        <p14:creationId xmlns:p14="http://schemas.microsoft.com/office/powerpoint/2010/main" val="227151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a:t>
            </a:fld>
            <a:endParaRPr lang="en-GB" dirty="0"/>
          </a:p>
        </p:txBody>
      </p:sp>
    </p:spTree>
    <p:extLst>
      <p:ext uri="{BB962C8B-B14F-4D97-AF65-F5344CB8AC3E}">
        <p14:creationId xmlns:p14="http://schemas.microsoft.com/office/powerpoint/2010/main" val="1018123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35</a:t>
            </a:fld>
            <a:endParaRPr lang="en-GB" dirty="0"/>
          </a:p>
        </p:txBody>
      </p:sp>
    </p:spTree>
    <p:extLst>
      <p:ext uri="{BB962C8B-B14F-4D97-AF65-F5344CB8AC3E}">
        <p14:creationId xmlns:p14="http://schemas.microsoft.com/office/powerpoint/2010/main" val="388240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36</a:t>
            </a:fld>
            <a:endParaRPr lang="en-GB" dirty="0"/>
          </a:p>
        </p:txBody>
      </p:sp>
    </p:spTree>
    <p:extLst>
      <p:ext uri="{BB962C8B-B14F-4D97-AF65-F5344CB8AC3E}">
        <p14:creationId xmlns:p14="http://schemas.microsoft.com/office/powerpoint/2010/main" val="2728166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37</a:t>
            </a:fld>
            <a:endParaRPr lang="en-GB" dirty="0"/>
          </a:p>
        </p:txBody>
      </p:sp>
    </p:spTree>
    <p:extLst>
      <p:ext uri="{BB962C8B-B14F-4D97-AF65-F5344CB8AC3E}">
        <p14:creationId xmlns:p14="http://schemas.microsoft.com/office/powerpoint/2010/main" val="1568687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38</a:t>
            </a:fld>
            <a:endParaRPr lang="en-GB" dirty="0"/>
          </a:p>
        </p:txBody>
      </p:sp>
    </p:spTree>
    <p:extLst>
      <p:ext uri="{BB962C8B-B14F-4D97-AF65-F5344CB8AC3E}">
        <p14:creationId xmlns:p14="http://schemas.microsoft.com/office/powerpoint/2010/main" val="2498327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39</a:t>
            </a:fld>
            <a:endParaRPr lang="en-GB" dirty="0"/>
          </a:p>
        </p:txBody>
      </p:sp>
    </p:spTree>
    <p:extLst>
      <p:ext uri="{BB962C8B-B14F-4D97-AF65-F5344CB8AC3E}">
        <p14:creationId xmlns:p14="http://schemas.microsoft.com/office/powerpoint/2010/main" val="2122236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40</a:t>
            </a:fld>
            <a:endParaRPr lang="en-GB" dirty="0"/>
          </a:p>
        </p:txBody>
      </p:sp>
    </p:spTree>
    <p:extLst>
      <p:ext uri="{BB962C8B-B14F-4D97-AF65-F5344CB8AC3E}">
        <p14:creationId xmlns:p14="http://schemas.microsoft.com/office/powerpoint/2010/main" val="3438671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41</a:t>
            </a:fld>
            <a:endParaRPr lang="en-GB" dirty="0"/>
          </a:p>
        </p:txBody>
      </p:sp>
    </p:spTree>
    <p:extLst>
      <p:ext uri="{BB962C8B-B14F-4D97-AF65-F5344CB8AC3E}">
        <p14:creationId xmlns:p14="http://schemas.microsoft.com/office/powerpoint/2010/main" val="413809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42</a:t>
            </a:fld>
            <a:endParaRPr lang="en-GB" dirty="0"/>
          </a:p>
        </p:txBody>
      </p:sp>
    </p:spTree>
    <p:extLst>
      <p:ext uri="{BB962C8B-B14F-4D97-AF65-F5344CB8AC3E}">
        <p14:creationId xmlns:p14="http://schemas.microsoft.com/office/powerpoint/2010/main" val="1986641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43</a:t>
            </a:fld>
            <a:endParaRPr lang="en-GB" dirty="0"/>
          </a:p>
        </p:txBody>
      </p:sp>
    </p:spTree>
    <p:extLst>
      <p:ext uri="{BB962C8B-B14F-4D97-AF65-F5344CB8AC3E}">
        <p14:creationId xmlns:p14="http://schemas.microsoft.com/office/powerpoint/2010/main" val="954334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44</a:t>
            </a:fld>
            <a:endParaRPr lang="en-GB" dirty="0"/>
          </a:p>
        </p:txBody>
      </p:sp>
    </p:spTree>
    <p:extLst>
      <p:ext uri="{BB962C8B-B14F-4D97-AF65-F5344CB8AC3E}">
        <p14:creationId xmlns:p14="http://schemas.microsoft.com/office/powerpoint/2010/main" val="173057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8CC9778-335B-46F6-AD06-755503272430}" type="slidenum">
              <a:rPr kumimoji="0" lang="en-GB"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4</a:t>
            </a:fld>
            <a:endParaRPr kumimoji="0" lang="en-GB" altLang="en-US" sz="12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3315" name="Rectangle 2"/>
          <p:cNvSpPr>
            <a:spLocks noGrp="1" noRot="1" noChangeAspect="1" noChangeArrowheads="1" noTextEdit="1"/>
          </p:cNvSpPr>
          <p:nvPr>
            <p:ph type="sldImg"/>
          </p:nvPr>
        </p:nvSpPr>
        <p:spPr>
          <a:xfrm>
            <a:off x="609600" y="809625"/>
            <a:ext cx="5386388" cy="4040188"/>
          </a:xfrm>
          <a:ln/>
        </p:spPr>
      </p:sp>
      <p:sp>
        <p:nvSpPr>
          <p:cNvPr id="13316" name="Rectangle 3"/>
          <p:cNvSpPr>
            <a:spLocks noGrp="1" noChangeArrowheads="1"/>
          </p:cNvSpPr>
          <p:nvPr>
            <p:ph type="body" idx="1"/>
          </p:nvPr>
        </p:nvSpPr>
        <p:spPr>
          <a:xfrm>
            <a:off x="660885" y="5118423"/>
            <a:ext cx="5282360" cy="4847853"/>
          </a:xfrm>
          <a:noFill/>
        </p:spPr>
        <p:txBody>
          <a:bodyPr/>
          <a:lstStyle/>
          <a:p>
            <a:pPr eaLnBrk="1" hangingPunct="1"/>
            <a:endParaRPr lang="en-US" altLang="en-US" dirty="0"/>
          </a:p>
        </p:txBody>
      </p:sp>
    </p:spTree>
    <p:extLst>
      <p:ext uri="{BB962C8B-B14F-4D97-AF65-F5344CB8AC3E}">
        <p14:creationId xmlns:p14="http://schemas.microsoft.com/office/powerpoint/2010/main" val="3272195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45</a:t>
            </a:fld>
            <a:endParaRPr lang="en-GB" dirty="0"/>
          </a:p>
        </p:txBody>
      </p:sp>
    </p:spTree>
    <p:extLst>
      <p:ext uri="{BB962C8B-B14F-4D97-AF65-F5344CB8AC3E}">
        <p14:creationId xmlns:p14="http://schemas.microsoft.com/office/powerpoint/2010/main" val="2761472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46</a:t>
            </a:fld>
            <a:endParaRPr lang="en-GB" dirty="0"/>
          </a:p>
        </p:txBody>
      </p:sp>
    </p:spTree>
    <p:extLst>
      <p:ext uri="{BB962C8B-B14F-4D97-AF65-F5344CB8AC3E}">
        <p14:creationId xmlns:p14="http://schemas.microsoft.com/office/powerpoint/2010/main" val="321641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47</a:t>
            </a:fld>
            <a:endParaRPr lang="en-GB" dirty="0"/>
          </a:p>
        </p:txBody>
      </p:sp>
    </p:spTree>
    <p:extLst>
      <p:ext uri="{BB962C8B-B14F-4D97-AF65-F5344CB8AC3E}">
        <p14:creationId xmlns:p14="http://schemas.microsoft.com/office/powerpoint/2010/main" val="3965379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48</a:t>
            </a:fld>
            <a:endParaRPr lang="en-GB" dirty="0"/>
          </a:p>
        </p:txBody>
      </p:sp>
    </p:spTree>
    <p:extLst>
      <p:ext uri="{BB962C8B-B14F-4D97-AF65-F5344CB8AC3E}">
        <p14:creationId xmlns:p14="http://schemas.microsoft.com/office/powerpoint/2010/main" val="3335579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49</a:t>
            </a:fld>
            <a:endParaRPr lang="en-GB" dirty="0"/>
          </a:p>
        </p:txBody>
      </p:sp>
    </p:spTree>
    <p:extLst>
      <p:ext uri="{BB962C8B-B14F-4D97-AF65-F5344CB8AC3E}">
        <p14:creationId xmlns:p14="http://schemas.microsoft.com/office/powerpoint/2010/main" val="1816532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54</a:t>
            </a:fld>
            <a:endParaRPr lang="en-GB" dirty="0"/>
          </a:p>
        </p:txBody>
      </p:sp>
    </p:spTree>
    <p:extLst>
      <p:ext uri="{BB962C8B-B14F-4D97-AF65-F5344CB8AC3E}">
        <p14:creationId xmlns:p14="http://schemas.microsoft.com/office/powerpoint/2010/main" val="3603766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55</a:t>
            </a:fld>
            <a:endParaRPr lang="en-GB" dirty="0"/>
          </a:p>
        </p:txBody>
      </p:sp>
    </p:spTree>
    <p:extLst>
      <p:ext uri="{BB962C8B-B14F-4D97-AF65-F5344CB8AC3E}">
        <p14:creationId xmlns:p14="http://schemas.microsoft.com/office/powerpoint/2010/main" val="2438366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56</a:t>
            </a:fld>
            <a:endParaRPr lang="en-GB" dirty="0"/>
          </a:p>
        </p:txBody>
      </p:sp>
    </p:spTree>
    <p:extLst>
      <p:ext uri="{BB962C8B-B14F-4D97-AF65-F5344CB8AC3E}">
        <p14:creationId xmlns:p14="http://schemas.microsoft.com/office/powerpoint/2010/main" val="179935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57</a:t>
            </a:fld>
            <a:endParaRPr lang="en-GB" dirty="0"/>
          </a:p>
        </p:txBody>
      </p:sp>
    </p:spTree>
    <p:extLst>
      <p:ext uri="{BB962C8B-B14F-4D97-AF65-F5344CB8AC3E}">
        <p14:creationId xmlns:p14="http://schemas.microsoft.com/office/powerpoint/2010/main" val="2118815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58</a:t>
            </a:fld>
            <a:endParaRPr lang="en-GB" dirty="0"/>
          </a:p>
        </p:txBody>
      </p:sp>
    </p:spTree>
    <p:extLst>
      <p:ext uri="{BB962C8B-B14F-4D97-AF65-F5344CB8AC3E}">
        <p14:creationId xmlns:p14="http://schemas.microsoft.com/office/powerpoint/2010/main" val="328796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a:t>
            </a:fld>
            <a:endParaRPr lang="en-GB" dirty="0"/>
          </a:p>
        </p:txBody>
      </p:sp>
    </p:spTree>
    <p:extLst>
      <p:ext uri="{BB962C8B-B14F-4D97-AF65-F5344CB8AC3E}">
        <p14:creationId xmlns:p14="http://schemas.microsoft.com/office/powerpoint/2010/main" val="740250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59</a:t>
            </a:fld>
            <a:endParaRPr lang="en-GB" dirty="0"/>
          </a:p>
        </p:txBody>
      </p:sp>
    </p:spTree>
    <p:extLst>
      <p:ext uri="{BB962C8B-B14F-4D97-AF65-F5344CB8AC3E}">
        <p14:creationId xmlns:p14="http://schemas.microsoft.com/office/powerpoint/2010/main" val="1689835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60</a:t>
            </a:fld>
            <a:endParaRPr lang="en-GB" dirty="0"/>
          </a:p>
        </p:txBody>
      </p:sp>
    </p:spTree>
    <p:extLst>
      <p:ext uri="{BB962C8B-B14F-4D97-AF65-F5344CB8AC3E}">
        <p14:creationId xmlns:p14="http://schemas.microsoft.com/office/powerpoint/2010/main" val="3818716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61</a:t>
            </a:fld>
            <a:endParaRPr lang="en-GB" dirty="0"/>
          </a:p>
        </p:txBody>
      </p:sp>
    </p:spTree>
    <p:extLst>
      <p:ext uri="{BB962C8B-B14F-4D97-AF65-F5344CB8AC3E}">
        <p14:creationId xmlns:p14="http://schemas.microsoft.com/office/powerpoint/2010/main" val="981075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62</a:t>
            </a:fld>
            <a:endParaRPr lang="en-GB" dirty="0"/>
          </a:p>
        </p:txBody>
      </p:sp>
    </p:spTree>
    <p:extLst>
      <p:ext uri="{BB962C8B-B14F-4D97-AF65-F5344CB8AC3E}">
        <p14:creationId xmlns:p14="http://schemas.microsoft.com/office/powerpoint/2010/main" val="991574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B77446-20B5-41FA-AC53-7D8C4395ACD7}" type="slidenum">
              <a:rPr lang="en-GB" smtClean="0"/>
              <a:t>63</a:t>
            </a:fld>
            <a:endParaRPr lang="en-GB" dirty="0"/>
          </a:p>
        </p:txBody>
      </p:sp>
      <p:sp>
        <p:nvSpPr>
          <p:cNvPr id="6" name="Notes Placeholder 5">
            <a:extLst>
              <a:ext uri="{FF2B5EF4-FFF2-40B4-BE49-F238E27FC236}">
                <a16:creationId xmlns:a16="http://schemas.microsoft.com/office/drawing/2014/main" id="{F2FA8A8C-45E1-422E-BBC9-4369D95DD02A}"/>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287044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64</a:t>
            </a:fld>
            <a:endParaRPr lang="en-GB" dirty="0"/>
          </a:p>
        </p:txBody>
      </p:sp>
    </p:spTree>
    <p:extLst>
      <p:ext uri="{BB962C8B-B14F-4D97-AF65-F5344CB8AC3E}">
        <p14:creationId xmlns:p14="http://schemas.microsoft.com/office/powerpoint/2010/main" val="1802603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65</a:t>
            </a:fld>
            <a:endParaRPr lang="en-GB" dirty="0"/>
          </a:p>
        </p:txBody>
      </p:sp>
    </p:spTree>
    <p:extLst>
      <p:ext uri="{BB962C8B-B14F-4D97-AF65-F5344CB8AC3E}">
        <p14:creationId xmlns:p14="http://schemas.microsoft.com/office/powerpoint/2010/main" val="1159910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66</a:t>
            </a:fld>
            <a:endParaRPr lang="en-GB" dirty="0"/>
          </a:p>
        </p:txBody>
      </p:sp>
    </p:spTree>
    <p:extLst>
      <p:ext uri="{BB962C8B-B14F-4D97-AF65-F5344CB8AC3E}">
        <p14:creationId xmlns:p14="http://schemas.microsoft.com/office/powerpoint/2010/main" val="29667308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67</a:t>
            </a:fld>
            <a:endParaRPr lang="en-GB" dirty="0"/>
          </a:p>
        </p:txBody>
      </p:sp>
    </p:spTree>
    <p:extLst>
      <p:ext uri="{BB962C8B-B14F-4D97-AF65-F5344CB8AC3E}">
        <p14:creationId xmlns:p14="http://schemas.microsoft.com/office/powerpoint/2010/main" val="3952799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1B77446-20B5-41FA-AC53-7D8C4395ACD7}" type="slidenum">
              <a:rPr lang="en-GB" smtClean="0"/>
              <a:t>68</a:t>
            </a:fld>
            <a:endParaRPr lang="en-GB" dirty="0"/>
          </a:p>
        </p:txBody>
      </p:sp>
      <p:sp>
        <p:nvSpPr>
          <p:cNvPr id="6" name="Notes Placeholder 5">
            <a:extLst>
              <a:ext uri="{FF2B5EF4-FFF2-40B4-BE49-F238E27FC236}">
                <a16:creationId xmlns:a16="http://schemas.microsoft.com/office/drawing/2014/main" id="{26C6705C-A236-4086-83EA-B8C56266059F}"/>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81261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11</a:t>
            </a:fld>
            <a:endParaRPr lang="en-GB" dirty="0"/>
          </a:p>
        </p:txBody>
      </p:sp>
    </p:spTree>
    <p:extLst>
      <p:ext uri="{BB962C8B-B14F-4D97-AF65-F5344CB8AC3E}">
        <p14:creationId xmlns:p14="http://schemas.microsoft.com/office/powerpoint/2010/main" val="9846657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69</a:t>
            </a:fld>
            <a:endParaRPr lang="en-GB" dirty="0"/>
          </a:p>
        </p:txBody>
      </p:sp>
    </p:spTree>
    <p:extLst>
      <p:ext uri="{BB962C8B-B14F-4D97-AF65-F5344CB8AC3E}">
        <p14:creationId xmlns:p14="http://schemas.microsoft.com/office/powerpoint/2010/main" val="120553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98F53843-81D8-4FD6-9C6F-ACBCEF16047D}" type="slidenum">
              <a:rPr lang="en-GB" smtClean="0"/>
              <a:t>70</a:t>
            </a:fld>
            <a:endParaRPr lang="en-GB" dirty="0"/>
          </a:p>
        </p:txBody>
      </p:sp>
      <p:sp>
        <p:nvSpPr>
          <p:cNvPr id="7" name="Notes Placeholder 6">
            <a:extLst>
              <a:ext uri="{FF2B5EF4-FFF2-40B4-BE49-F238E27FC236}">
                <a16:creationId xmlns:a16="http://schemas.microsoft.com/office/drawing/2014/main" id="{6C6E2F03-E35A-43D1-902D-CAE70BBF4CFB}"/>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877650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71</a:t>
            </a:fld>
            <a:endParaRPr lang="en-GB" dirty="0"/>
          </a:p>
        </p:txBody>
      </p:sp>
    </p:spTree>
    <p:extLst>
      <p:ext uri="{BB962C8B-B14F-4D97-AF65-F5344CB8AC3E}">
        <p14:creationId xmlns:p14="http://schemas.microsoft.com/office/powerpoint/2010/main" val="35909749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fld id="{133B3F40-DFC7-4FD7-B8AA-A43F69254CA8}" type="slidenum">
              <a:rPr lang="en-GB" smtClean="0"/>
              <a:t>72</a:t>
            </a:fld>
            <a:endParaRPr lang="en-GB" dirty="0"/>
          </a:p>
        </p:txBody>
      </p:sp>
    </p:spTree>
    <p:extLst>
      <p:ext uri="{BB962C8B-B14F-4D97-AF65-F5344CB8AC3E}">
        <p14:creationId xmlns:p14="http://schemas.microsoft.com/office/powerpoint/2010/main" val="688438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F53843-81D8-4FD6-9C6F-ACBCEF16047D}" type="slidenum">
              <a:rPr lang="en-GB" smtClean="0"/>
              <a:t>73</a:t>
            </a:fld>
            <a:endParaRPr lang="en-GB" dirty="0"/>
          </a:p>
        </p:txBody>
      </p:sp>
    </p:spTree>
    <p:extLst>
      <p:ext uri="{BB962C8B-B14F-4D97-AF65-F5344CB8AC3E}">
        <p14:creationId xmlns:p14="http://schemas.microsoft.com/office/powerpoint/2010/main" val="387765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12</a:t>
            </a:fld>
            <a:endParaRPr lang="en-GB" dirty="0"/>
          </a:p>
        </p:txBody>
      </p:sp>
    </p:spTree>
    <p:extLst>
      <p:ext uri="{BB962C8B-B14F-4D97-AF65-F5344CB8AC3E}">
        <p14:creationId xmlns:p14="http://schemas.microsoft.com/office/powerpoint/2010/main" val="31436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13</a:t>
            </a:fld>
            <a:endParaRPr lang="en-GB" dirty="0"/>
          </a:p>
        </p:txBody>
      </p:sp>
    </p:spTree>
    <p:extLst>
      <p:ext uri="{BB962C8B-B14F-4D97-AF65-F5344CB8AC3E}">
        <p14:creationId xmlns:p14="http://schemas.microsoft.com/office/powerpoint/2010/main" val="55637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3F40-DFC7-4FD7-B8AA-A43F69254CA8}" type="slidenum">
              <a:rPr lang="en-GB" smtClean="0"/>
              <a:t>14</a:t>
            </a:fld>
            <a:endParaRPr lang="en-GB" dirty="0"/>
          </a:p>
        </p:txBody>
      </p:sp>
    </p:spTree>
    <p:extLst>
      <p:ext uri="{BB962C8B-B14F-4D97-AF65-F5344CB8AC3E}">
        <p14:creationId xmlns:p14="http://schemas.microsoft.com/office/powerpoint/2010/main" val="166939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691600"/>
            <a:ext cx="9144000" cy="360000"/>
          </a:xfrm>
        </p:spPr>
        <p:txBody>
          <a:bodyPr>
            <a:normAutofit/>
          </a:bodyPr>
          <a:lstStyle>
            <a:lvl1pPr algn="ctr">
              <a:defRPr sz="2400" spc="100">
                <a:solidFill>
                  <a:schemeClr val="bg1"/>
                </a:solidFill>
                <a:latin typeface="Perpetua"/>
                <a:cs typeface="Perpetua"/>
              </a:defRPr>
            </a:lvl1pPr>
          </a:lstStyle>
          <a:p>
            <a:r>
              <a:rPr lang="en-GB" dirty="0"/>
              <a:t>CLICK TO EDIT MASTER TITLE STYLE</a:t>
            </a:r>
            <a:endParaRPr lang="en-US" dirty="0"/>
          </a:p>
        </p:txBody>
      </p:sp>
    </p:spTree>
    <p:extLst>
      <p:ext uri="{BB962C8B-B14F-4D97-AF65-F5344CB8AC3E}">
        <p14:creationId xmlns:p14="http://schemas.microsoft.com/office/powerpoint/2010/main" val="75514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185272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95927"/>
            <a:ext cx="2229774" cy="4830236"/>
          </a:xfrm>
        </p:spPr>
        <p:txBody>
          <a:bodyPr vert="eaVert"/>
          <a:lstStyle>
            <a:lvl1pPr>
              <a:defRPr>
                <a:solidFill>
                  <a:schemeClr val="tx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284826" y="1295927"/>
            <a:ext cx="6192174" cy="4910746"/>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276390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47675" y="1247084"/>
            <a:ext cx="6184334" cy="587375"/>
          </a:xfrm>
          <a:prstGeom prst="rect">
            <a:avLst/>
          </a:prstGeom>
        </p:spPr>
        <p:txBody>
          <a:bodyPr rtlCol="0">
            <a:normAutofit/>
          </a:bodyPr>
          <a:lstStyle/>
          <a:p>
            <a:r>
              <a:rPr lang="en-GB" dirty="0"/>
              <a:t>Click to edit Master title style</a:t>
            </a:r>
            <a:endParaRPr lang="en-US" dirty="0"/>
          </a:p>
        </p:txBody>
      </p:sp>
      <p:sp>
        <p:nvSpPr>
          <p:cNvPr id="8" name="Text Placeholder 2"/>
          <p:cNvSpPr>
            <a:spLocks noGrp="1"/>
          </p:cNvSpPr>
          <p:nvPr>
            <p:ph idx="1"/>
          </p:nvPr>
        </p:nvSpPr>
        <p:spPr bwMode="auto">
          <a:xfrm>
            <a:off x="447675" y="1983684"/>
            <a:ext cx="6184334"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endParaRPr lang="en-US" noProof="0" dirty="0"/>
          </a:p>
        </p:txBody>
      </p:sp>
    </p:spTree>
    <p:extLst>
      <p:ext uri="{BB962C8B-B14F-4D97-AF65-F5344CB8AC3E}">
        <p14:creationId xmlns:p14="http://schemas.microsoft.com/office/powerpoint/2010/main" val="31405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Text Placeholder 7"/>
          <p:cNvSpPr>
            <a:spLocks noGrp="1"/>
          </p:cNvSpPr>
          <p:nvPr>
            <p:ph type="body" sz="quarter" idx="13"/>
          </p:nvPr>
        </p:nvSpPr>
        <p:spPr>
          <a:xfrm>
            <a:off x="447675" y="4059731"/>
            <a:ext cx="8229600" cy="361436"/>
          </a:xfrm>
        </p:spPr>
        <p:txBody>
          <a:bodyPr/>
          <a:lstStyle/>
          <a:p>
            <a:pPr lvl="0"/>
            <a:endParaRPr lang="en-US" dirty="0"/>
          </a:p>
        </p:txBody>
      </p:sp>
    </p:spTree>
    <p:extLst>
      <p:ext uri="{BB962C8B-B14F-4D97-AF65-F5344CB8AC3E}">
        <p14:creationId xmlns:p14="http://schemas.microsoft.com/office/powerpoint/2010/main" val="23644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2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ner 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808163" y="1885445"/>
            <a:ext cx="2147887" cy="245205"/>
          </a:xfrm>
        </p:spPr>
        <p:txBody>
          <a:bodyPr lIns="0" tIns="0" rIns="0" bIns="0">
            <a:noAutofit/>
          </a:bodyPr>
          <a:lstStyle>
            <a:lvl1pPr marL="0" indent="0" algn="ctr">
              <a:spcBef>
                <a:spcPts val="0"/>
              </a:spcBef>
              <a:buFontTx/>
              <a:buNone/>
              <a:defRPr sz="1600">
                <a:solidFill>
                  <a:schemeClr val="tx1">
                    <a:lumMod val="75000"/>
                    <a:lumOff val="25000"/>
                  </a:schemeClr>
                </a:solidFill>
              </a:defRPr>
            </a:lvl1pPr>
            <a:lvl2pPr marL="0" indent="0" algn="ctr">
              <a:spcBef>
                <a:spcPts val="0"/>
              </a:spcBef>
              <a:buFontTx/>
              <a:buNone/>
              <a:defRPr sz="1600">
                <a:solidFill>
                  <a:schemeClr val="tx1">
                    <a:lumMod val="75000"/>
                    <a:lumOff val="25000"/>
                  </a:schemeClr>
                </a:solidFill>
              </a:defRPr>
            </a:lvl2pPr>
            <a:lvl3pPr marL="0" indent="0" algn="ctr">
              <a:spcBef>
                <a:spcPts val="0"/>
              </a:spcBef>
              <a:buFontTx/>
              <a:buNone/>
              <a:defRPr sz="1600">
                <a:solidFill>
                  <a:schemeClr val="tx1">
                    <a:lumMod val="75000"/>
                    <a:lumOff val="25000"/>
                  </a:schemeClr>
                </a:solidFill>
              </a:defRPr>
            </a:lvl3pPr>
            <a:lvl4pPr marL="0" indent="0" algn="ctr">
              <a:spcBef>
                <a:spcPts val="0"/>
              </a:spcBef>
              <a:buFontTx/>
              <a:buNone/>
              <a:defRPr sz="1600">
                <a:solidFill>
                  <a:schemeClr val="tx1">
                    <a:lumMod val="75000"/>
                    <a:lumOff val="25000"/>
                  </a:schemeClr>
                </a:solidFill>
              </a:defRPr>
            </a:lvl4pPr>
            <a:lvl5pPr marL="0" indent="0" algn="ctr">
              <a:spcBef>
                <a:spcPts val="0"/>
              </a:spcBef>
              <a:buFontTx/>
              <a:buNone/>
              <a:defRPr sz="1600">
                <a:solidFill>
                  <a:schemeClr val="tx1">
                    <a:lumMod val="75000"/>
                    <a:lumOff val="25000"/>
                  </a:schemeClr>
                </a:solidFill>
              </a:defRPr>
            </a:lvl5pPr>
          </a:lstStyle>
          <a:p>
            <a:pPr lvl="0"/>
            <a:r>
              <a:rPr lang="en-GB"/>
              <a:t>Click to edit Master text styles</a:t>
            </a:r>
          </a:p>
        </p:txBody>
      </p:sp>
      <p:sp>
        <p:nvSpPr>
          <p:cNvPr id="10" name="Text Placeholder 8"/>
          <p:cNvSpPr>
            <a:spLocks noGrp="1"/>
          </p:cNvSpPr>
          <p:nvPr>
            <p:ph type="body" sz="quarter" idx="11"/>
          </p:nvPr>
        </p:nvSpPr>
        <p:spPr>
          <a:xfrm>
            <a:off x="515697" y="2138347"/>
            <a:ext cx="4732820" cy="245205"/>
          </a:xfrm>
        </p:spPr>
        <p:txBody>
          <a:bodyPr lIns="0" tIns="0" rIns="0" bIns="0">
            <a:noAutofit/>
          </a:bodyPr>
          <a:lstStyle>
            <a:lvl1pPr marL="0" indent="0" algn="ctr">
              <a:spcBef>
                <a:spcPts val="0"/>
              </a:spcBef>
              <a:buFontTx/>
              <a:buNone/>
              <a:defRPr sz="1600">
                <a:solidFill>
                  <a:schemeClr val="tx1"/>
                </a:solidFill>
              </a:defRPr>
            </a:lvl1pPr>
            <a:lvl2pPr marL="0" indent="0" algn="ctr">
              <a:spcBef>
                <a:spcPts val="0"/>
              </a:spcBef>
              <a:buFontTx/>
              <a:buNone/>
              <a:defRPr sz="1600">
                <a:solidFill>
                  <a:schemeClr val="tx1">
                    <a:lumMod val="75000"/>
                    <a:lumOff val="25000"/>
                  </a:schemeClr>
                </a:solidFill>
              </a:defRPr>
            </a:lvl2pPr>
            <a:lvl3pPr marL="0" indent="0" algn="ctr">
              <a:spcBef>
                <a:spcPts val="0"/>
              </a:spcBef>
              <a:buFontTx/>
              <a:buNone/>
              <a:defRPr sz="1600">
                <a:solidFill>
                  <a:schemeClr val="tx1">
                    <a:lumMod val="75000"/>
                    <a:lumOff val="25000"/>
                  </a:schemeClr>
                </a:solidFill>
              </a:defRPr>
            </a:lvl3pPr>
            <a:lvl4pPr marL="0" indent="0" algn="ctr">
              <a:spcBef>
                <a:spcPts val="0"/>
              </a:spcBef>
              <a:buFontTx/>
              <a:buNone/>
              <a:defRPr sz="1600">
                <a:solidFill>
                  <a:schemeClr val="tx1">
                    <a:lumMod val="75000"/>
                    <a:lumOff val="25000"/>
                  </a:schemeClr>
                </a:solidFill>
              </a:defRPr>
            </a:lvl4pPr>
            <a:lvl5pPr marL="0" indent="0" algn="ctr">
              <a:spcBef>
                <a:spcPts val="0"/>
              </a:spcBef>
              <a:buFontTx/>
              <a:buNone/>
              <a:defRPr sz="1600">
                <a:solidFill>
                  <a:schemeClr val="tx1">
                    <a:lumMod val="75000"/>
                    <a:lumOff val="25000"/>
                  </a:schemeClr>
                </a:solidFill>
              </a:defRPr>
            </a:lvl5pPr>
          </a:lstStyle>
          <a:p>
            <a:pPr lvl="0"/>
            <a:r>
              <a:rPr lang="en-GB"/>
              <a:t>Click to edit Master text styles</a:t>
            </a:r>
          </a:p>
        </p:txBody>
      </p:sp>
      <p:sp>
        <p:nvSpPr>
          <p:cNvPr id="11" name="Text Placeholder 8"/>
          <p:cNvSpPr>
            <a:spLocks noGrp="1"/>
          </p:cNvSpPr>
          <p:nvPr>
            <p:ph type="body" sz="quarter" idx="12"/>
          </p:nvPr>
        </p:nvSpPr>
        <p:spPr>
          <a:xfrm>
            <a:off x="515697" y="4824589"/>
            <a:ext cx="4732820" cy="245205"/>
          </a:xfrm>
        </p:spPr>
        <p:txBody>
          <a:bodyPr lIns="0" tIns="0" rIns="0" bIns="0">
            <a:noAutofit/>
          </a:bodyPr>
          <a:lstStyle>
            <a:lvl1pPr marL="0" indent="0" algn="ctr">
              <a:spcBef>
                <a:spcPts val="0"/>
              </a:spcBef>
              <a:buFontTx/>
              <a:buNone/>
              <a:defRPr sz="1200">
                <a:solidFill>
                  <a:schemeClr val="tx1">
                    <a:lumMod val="75000"/>
                    <a:lumOff val="25000"/>
                  </a:schemeClr>
                </a:solidFill>
              </a:defRPr>
            </a:lvl1pPr>
            <a:lvl2pPr marL="0" indent="0" algn="ctr">
              <a:spcBef>
                <a:spcPts val="0"/>
              </a:spcBef>
              <a:buFontTx/>
              <a:buNone/>
              <a:defRPr sz="1600">
                <a:solidFill>
                  <a:schemeClr val="tx1">
                    <a:lumMod val="75000"/>
                    <a:lumOff val="25000"/>
                  </a:schemeClr>
                </a:solidFill>
              </a:defRPr>
            </a:lvl2pPr>
            <a:lvl3pPr marL="0" indent="0" algn="ctr">
              <a:spcBef>
                <a:spcPts val="0"/>
              </a:spcBef>
              <a:buFontTx/>
              <a:buNone/>
              <a:defRPr sz="1600">
                <a:solidFill>
                  <a:schemeClr val="tx1">
                    <a:lumMod val="75000"/>
                    <a:lumOff val="25000"/>
                  </a:schemeClr>
                </a:solidFill>
              </a:defRPr>
            </a:lvl3pPr>
            <a:lvl4pPr marL="0" indent="0" algn="ctr">
              <a:spcBef>
                <a:spcPts val="0"/>
              </a:spcBef>
              <a:buFontTx/>
              <a:buNone/>
              <a:defRPr sz="1600">
                <a:solidFill>
                  <a:schemeClr val="tx1">
                    <a:lumMod val="75000"/>
                    <a:lumOff val="25000"/>
                  </a:schemeClr>
                </a:solidFill>
              </a:defRPr>
            </a:lvl4pPr>
            <a:lvl5pPr marL="0" indent="0" algn="ctr">
              <a:spcBef>
                <a:spcPts val="0"/>
              </a:spcBef>
              <a:buFontTx/>
              <a:buNone/>
              <a:defRPr sz="1600">
                <a:solidFill>
                  <a:schemeClr val="tx1">
                    <a:lumMod val="75000"/>
                    <a:lumOff val="25000"/>
                  </a:schemeClr>
                </a:solidFill>
              </a:defRPr>
            </a:lvl5pPr>
          </a:lstStyle>
          <a:p>
            <a:pPr lvl="0"/>
            <a:r>
              <a:rPr lang="en-GB"/>
              <a:t>Click to edit Master text styles</a:t>
            </a:r>
          </a:p>
        </p:txBody>
      </p:sp>
      <p:sp>
        <p:nvSpPr>
          <p:cNvPr id="12" name="Text Placeholder 8"/>
          <p:cNvSpPr>
            <a:spLocks noGrp="1"/>
          </p:cNvSpPr>
          <p:nvPr>
            <p:ph type="body" sz="quarter" idx="13"/>
          </p:nvPr>
        </p:nvSpPr>
        <p:spPr>
          <a:xfrm>
            <a:off x="515698" y="4510112"/>
            <a:ext cx="4732818" cy="245205"/>
          </a:xfrm>
        </p:spPr>
        <p:txBody>
          <a:bodyPr lIns="0" tIns="0" rIns="0" bIns="0">
            <a:noAutofit/>
          </a:bodyPr>
          <a:lstStyle>
            <a:lvl1pPr marL="0" indent="0" algn="ctr">
              <a:spcBef>
                <a:spcPts val="0"/>
              </a:spcBef>
              <a:buFontTx/>
              <a:buNone/>
              <a:defRPr sz="1600">
                <a:solidFill>
                  <a:schemeClr val="tx1"/>
                </a:solidFill>
              </a:defRPr>
            </a:lvl1pPr>
            <a:lvl2pPr marL="0" indent="0" algn="ctr">
              <a:spcBef>
                <a:spcPts val="0"/>
              </a:spcBef>
              <a:buFontTx/>
              <a:buNone/>
              <a:defRPr sz="1600">
                <a:solidFill>
                  <a:schemeClr val="tx1">
                    <a:lumMod val="75000"/>
                    <a:lumOff val="25000"/>
                  </a:schemeClr>
                </a:solidFill>
              </a:defRPr>
            </a:lvl2pPr>
            <a:lvl3pPr marL="0" indent="0" algn="ctr">
              <a:spcBef>
                <a:spcPts val="0"/>
              </a:spcBef>
              <a:buFontTx/>
              <a:buNone/>
              <a:defRPr sz="1600">
                <a:solidFill>
                  <a:schemeClr val="tx1">
                    <a:lumMod val="75000"/>
                    <a:lumOff val="25000"/>
                  </a:schemeClr>
                </a:solidFill>
              </a:defRPr>
            </a:lvl3pPr>
            <a:lvl4pPr marL="0" indent="0" algn="ctr">
              <a:spcBef>
                <a:spcPts val="0"/>
              </a:spcBef>
              <a:buFontTx/>
              <a:buNone/>
              <a:defRPr sz="1600">
                <a:solidFill>
                  <a:schemeClr val="tx1">
                    <a:lumMod val="75000"/>
                    <a:lumOff val="25000"/>
                  </a:schemeClr>
                </a:solidFill>
              </a:defRPr>
            </a:lvl4pPr>
            <a:lvl5pPr marL="0" indent="0" algn="ctr">
              <a:spcBef>
                <a:spcPts val="0"/>
              </a:spcBef>
              <a:buFontTx/>
              <a:buNone/>
              <a:defRPr sz="1600">
                <a:solidFill>
                  <a:schemeClr val="tx1">
                    <a:lumMod val="75000"/>
                    <a:lumOff val="25000"/>
                  </a:schemeClr>
                </a:solidFill>
              </a:defRPr>
            </a:lvl5pPr>
          </a:lstStyle>
          <a:p>
            <a:pPr lvl="0"/>
            <a:r>
              <a:rPr lang="en-GB"/>
              <a:t>Click to edit Master text styles</a:t>
            </a:r>
          </a:p>
        </p:txBody>
      </p:sp>
    </p:spTree>
    <p:extLst>
      <p:ext uri="{BB962C8B-B14F-4D97-AF65-F5344CB8AC3E}">
        <p14:creationId xmlns:p14="http://schemas.microsoft.com/office/powerpoint/2010/main" val="399968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hea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3938" y="538788"/>
            <a:ext cx="7173577" cy="384848"/>
          </a:xfrm>
        </p:spPr>
        <p:txBody>
          <a:bodyPr lIns="0" tIns="0" rIns="0" bIns="0" anchor="t">
            <a:noAutofit/>
          </a:bodyPr>
          <a:lstStyle>
            <a:lvl1pPr algn="l">
              <a:defRPr sz="2200">
                <a:solidFill>
                  <a:srgbClr val="39325D"/>
                </a:solidFill>
              </a:defRPr>
            </a:lvl1pPr>
          </a:lstStyle>
          <a:p>
            <a:r>
              <a:rPr lang="en-GB" dirty="0"/>
              <a:t>Click to edit Master title style</a:t>
            </a:r>
            <a:endParaRPr lang="en-US" dirty="0"/>
          </a:p>
        </p:txBody>
      </p:sp>
      <p:sp>
        <p:nvSpPr>
          <p:cNvPr id="10" name="Text Placeholder 9"/>
          <p:cNvSpPr>
            <a:spLocks noGrp="1"/>
          </p:cNvSpPr>
          <p:nvPr>
            <p:ph type="body" sz="quarter" idx="10"/>
          </p:nvPr>
        </p:nvSpPr>
        <p:spPr>
          <a:xfrm>
            <a:off x="1423988" y="958295"/>
            <a:ext cx="7173527" cy="223696"/>
          </a:xfrm>
        </p:spPr>
        <p:txBody>
          <a:bodyPr lIns="0" tIns="0" rIns="0" bIns="0">
            <a:noAutofit/>
          </a:bodyPr>
          <a:lstStyle>
            <a:lvl1pPr marL="0" indent="0">
              <a:spcBef>
                <a:spcPts val="0"/>
              </a:spcBef>
              <a:spcAft>
                <a:spcPts val="0"/>
              </a:spcAft>
              <a:buFontTx/>
              <a:buNone/>
              <a:defRPr sz="1600"/>
            </a:lvl1pPr>
            <a:lvl2pPr marL="0" indent="0">
              <a:spcBef>
                <a:spcPts val="0"/>
              </a:spcBef>
              <a:spcAft>
                <a:spcPts val="0"/>
              </a:spcAft>
              <a:buFontTx/>
              <a:buNone/>
              <a:defRPr sz="1600"/>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stStyle>
          <a:p>
            <a:pPr lvl="0"/>
            <a:r>
              <a:rPr lang="en-GB"/>
              <a:t>Click to edit Master text styles</a:t>
            </a:r>
          </a:p>
        </p:txBody>
      </p:sp>
      <p:sp>
        <p:nvSpPr>
          <p:cNvPr id="12" name="Text Placeholder 11"/>
          <p:cNvSpPr>
            <a:spLocks noGrp="1"/>
          </p:cNvSpPr>
          <p:nvPr>
            <p:ph type="body" sz="quarter" idx="11"/>
          </p:nvPr>
        </p:nvSpPr>
        <p:spPr>
          <a:xfrm>
            <a:off x="546485" y="5072303"/>
            <a:ext cx="8051030" cy="1523999"/>
          </a:xfrm>
        </p:spPr>
        <p:txBody>
          <a:bodyPr lIns="0" tIns="0" rIns="0" bIns="0" anchor="b">
            <a:noAutofit/>
          </a:bodyPr>
          <a:lstStyle>
            <a:lvl1pPr marL="0" indent="0">
              <a:spcBef>
                <a:spcPts val="0"/>
              </a:spcBef>
              <a:buFontTx/>
              <a:buNone/>
              <a:defRPr sz="100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stStyle>
          <a:p>
            <a:pPr lvl="0"/>
            <a:r>
              <a:rPr lang="en-GB"/>
              <a:t>Click to edit Master text styles</a:t>
            </a:r>
          </a:p>
        </p:txBody>
      </p:sp>
      <p:sp>
        <p:nvSpPr>
          <p:cNvPr id="15" name="Content Placeholder 14"/>
          <p:cNvSpPr>
            <a:spLocks noGrp="1"/>
          </p:cNvSpPr>
          <p:nvPr>
            <p:ph sz="quarter" idx="12"/>
          </p:nvPr>
        </p:nvSpPr>
        <p:spPr>
          <a:xfrm>
            <a:off x="546100" y="1585576"/>
            <a:ext cx="8051800" cy="4525818"/>
          </a:xfrm>
        </p:spPr>
        <p:txBody>
          <a:bodyPr lIns="0" tIns="0" rIns="0" bIns="0">
            <a:noAutofit/>
          </a:bodyPr>
          <a:lstStyle>
            <a:lvl1pPr marL="216000" indent="-216000">
              <a:lnSpc>
                <a:spcPct val="100000"/>
              </a:lnSpc>
              <a:spcBef>
                <a:spcPts val="0"/>
              </a:spcBef>
              <a:spcAft>
                <a:spcPts val="600"/>
              </a:spcAft>
              <a:buClrTx/>
              <a:buFont typeface="Arial"/>
              <a:buChar char="•"/>
              <a:defRPr sz="1600">
                <a:solidFill>
                  <a:schemeClr val="tx1">
                    <a:lumMod val="75000"/>
                    <a:lumOff val="25000"/>
                  </a:schemeClr>
                </a:solidFill>
              </a:defRPr>
            </a:lvl1pPr>
            <a:lvl2pPr marL="212400" indent="216000">
              <a:lnSpc>
                <a:spcPct val="100000"/>
              </a:lnSpc>
              <a:spcBef>
                <a:spcPts val="0"/>
              </a:spcBef>
              <a:spcAft>
                <a:spcPts val="600"/>
              </a:spcAft>
              <a:buClrTx/>
              <a:buFont typeface="Lucida Grande"/>
              <a:buChar char="-"/>
              <a:defRPr sz="1600">
                <a:solidFill>
                  <a:schemeClr val="tx1">
                    <a:lumMod val="75000"/>
                    <a:lumOff val="25000"/>
                  </a:schemeClr>
                </a:solidFill>
              </a:defRPr>
            </a:lvl2pPr>
            <a:lvl3pPr marL="428400" indent="216000">
              <a:lnSpc>
                <a:spcPct val="100000"/>
              </a:lnSpc>
              <a:spcBef>
                <a:spcPts val="0"/>
              </a:spcBef>
              <a:spcAft>
                <a:spcPts val="600"/>
              </a:spcAft>
              <a:buClrTx/>
              <a:buFont typeface="Lucida Grande"/>
              <a:buChar char="-"/>
              <a:defRPr sz="1600">
                <a:solidFill>
                  <a:schemeClr val="tx1">
                    <a:lumMod val="75000"/>
                    <a:lumOff val="25000"/>
                  </a:schemeClr>
                </a:solidFill>
              </a:defRPr>
            </a:lvl3pPr>
            <a:lvl4pPr marL="644400" indent="216000">
              <a:lnSpc>
                <a:spcPct val="100000"/>
              </a:lnSpc>
              <a:spcBef>
                <a:spcPts val="0"/>
              </a:spcBef>
              <a:spcAft>
                <a:spcPts val="600"/>
              </a:spcAft>
              <a:buClrTx/>
              <a:buFont typeface="Lucida Grande"/>
              <a:buChar char="-"/>
              <a:defRPr sz="1600">
                <a:solidFill>
                  <a:schemeClr val="tx1">
                    <a:lumMod val="75000"/>
                    <a:lumOff val="25000"/>
                  </a:schemeClr>
                </a:solidFill>
              </a:defRPr>
            </a:lvl4pPr>
            <a:lvl5pPr marL="860400" indent="216000">
              <a:lnSpc>
                <a:spcPct val="100000"/>
              </a:lnSpc>
              <a:spcBef>
                <a:spcPts val="0"/>
              </a:spcBef>
              <a:spcAft>
                <a:spcPts val="600"/>
              </a:spcAft>
              <a:buClrTx/>
              <a:buFont typeface="Lucida Grande"/>
              <a:buChar char="-"/>
              <a:defRPr sz="16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71840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No Subhead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3938" y="538787"/>
            <a:ext cx="7173577" cy="643203"/>
          </a:xfrm>
        </p:spPr>
        <p:txBody>
          <a:bodyPr lIns="0" tIns="0" rIns="0" bIns="0">
            <a:noAutofit/>
          </a:bodyPr>
          <a:lstStyle>
            <a:lvl1pPr algn="l">
              <a:defRPr sz="2200">
                <a:solidFill>
                  <a:srgbClr val="39325D"/>
                </a:solidFill>
              </a:defRPr>
            </a:lvl1pPr>
          </a:lstStyle>
          <a:p>
            <a:r>
              <a:rPr lang="en-GB" dirty="0"/>
              <a:t>Click to edit Master title style</a:t>
            </a:r>
            <a:endParaRPr lang="en-US" dirty="0"/>
          </a:p>
        </p:txBody>
      </p:sp>
      <p:sp>
        <p:nvSpPr>
          <p:cNvPr id="12" name="Text Placeholder 11"/>
          <p:cNvSpPr>
            <a:spLocks noGrp="1"/>
          </p:cNvSpPr>
          <p:nvPr>
            <p:ph type="body" sz="quarter" idx="11"/>
          </p:nvPr>
        </p:nvSpPr>
        <p:spPr>
          <a:xfrm>
            <a:off x="546485" y="5072303"/>
            <a:ext cx="8051030" cy="1523999"/>
          </a:xfrm>
        </p:spPr>
        <p:txBody>
          <a:bodyPr lIns="0" tIns="0" rIns="0" bIns="0" anchor="b">
            <a:noAutofit/>
          </a:bodyPr>
          <a:lstStyle>
            <a:lvl1pPr marL="0" indent="0">
              <a:spcBef>
                <a:spcPts val="0"/>
              </a:spcBef>
              <a:buFontTx/>
              <a:buNone/>
              <a:defRPr sz="1000"/>
            </a:lvl1pPr>
            <a:lvl2pPr marL="0" indent="0">
              <a:spcBef>
                <a:spcPts val="0"/>
              </a:spcBef>
              <a:buFontTx/>
              <a:buNone/>
              <a:defRPr sz="1000"/>
            </a:lvl2pPr>
            <a:lvl3pPr marL="0" indent="0">
              <a:spcBef>
                <a:spcPts val="0"/>
              </a:spcBef>
              <a:buFontTx/>
              <a:buNone/>
              <a:defRPr sz="1000"/>
            </a:lvl3pPr>
            <a:lvl4pPr marL="0" indent="0">
              <a:spcBef>
                <a:spcPts val="0"/>
              </a:spcBef>
              <a:buFontTx/>
              <a:buNone/>
              <a:defRPr sz="1000"/>
            </a:lvl4pPr>
            <a:lvl5pPr marL="0" indent="0">
              <a:spcBef>
                <a:spcPts val="0"/>
              </a:spcBef>
              <a:buFontTx/>
              <a:buNone/>
              <a:defRPr sz="1000"/>
            </a:lvl5pPr>
          </a:lstStyle>
          <a:p>
            <a:pPr lvl="0"/>
            <a:r>
              <a:rPr lang="en-GB"/>
              <a:t>Click to edit Master text styles</a:t>
            </a:r>
          </a:p>
        </p:txBody>
      </p:sp>
      <p:sp>
        <p:nvSpPr>
          <p:cNvPr id="5" name="Content Placeholder 14"/>
          <p:cNvSpPr>
            <a:spLocks noGrp="1"/>
          </p:cNvSpPr>
          <p:nvPr>
            <p:ph sz="quarter" idx="12"/>
          </p:nvPr>
        </p:nvSpPr>
        <p:spPr>
          <a:xfrm>
            <a:off x="546100" y="1585576"/>
            <a:ext cx="8051800" cy="4525818"/>
          </a:xfrm>
        </p:spPr>
        <p:txBody>
          <a:bodyPr lIns="0" tIns="0" rIns="0" bIns="0">
            <a:noAutofit/>
          </a:bodyPr>
          <a:lstStyle>
            <a:lvl1pPr marL="216000" indent="-216000">
              <a:lnSpc>
                <a:spcPct val="100000"/>
              </a:lnSpc>
              <a:spcBef>
                <a:spcPts val="0"/>
              </a:spcBef>
              <a:spcAft>
                <a:spcPts val="600"/>
              </a:spcAft>
              <a:buClrTx/>
              <a:buFont typeface="Arial"/>
              <a:buChar char="•"/>
              <a:defRPr sz="1600">
                <a:solidFill>
                  <a:schemeClr val="tx1">
                    <a:lumMod val="75000"/>
                    <a:lumOff val="25000"/>
                  </a:schemeClr>
                </a:solidFill>
              </a:defRPr>
            </a:lvl1pPr>
            <a:lvl2pPr marL="212400" indent="216000">
              <a:lnSpc>
                <a:spcPct val="100000"/>
              </a:lnSpc>
              <a:spcBef>
                <a:spcPts val="0"/>
              </a:spcBef>
              <a:spcAft>
                <a:spcPts val="600"/>
              </a:spcAft>
              <a:buClrTx/>
              <a:buFont typeface="Lucida Grande"/>
              <a:buChar char="-"/>
              <a:defRPr sz="1600">
                <a:solidFill>
                  <a:schemeClr val="tx1">
                    <a:lumMod val="75000"/>
                    <a:lumOff val="25000"/>
                  </a:schemeClr>
                </a:solidFill>
              </a:defRPr>
            </a:lvl2pPr>
            <a:lvl3pPr marL="428400" indent="216000">
              <a:lnSpc>
                <a:spcPct val="100000"/>
              </a:lnSpc>
              <a:spcBef>
                <a:spcPts val="0"/>
              </a:spcBef>
              <a:spcAft>
                <a:spcPts val="600"/>
              </a:spcAft>
              <a:buClrTx/>
              <a:buFont typeface="Lucida Grande"/>
              <a:buChar char="-"/>
              <a:defRPr sz="1600">
                <a:solidFill>
                  <a:schemeClr val="tx1">
                    <a:lumMod val="75000"/>
                    <a:lumOff val="25000"/>
                  </a:schemeClr>
                </a:solidFill>
              </a:defRPr>
            </a:lvl3pPr>
            <a:lvl4pPr marL="644400" indent="216000">
              <a:lnSpc>
                <a:spcPct val="100000"/>
              </a:lnSpc>
              <a:spcBef>
                <a:spcPts val="0"/>
              </a:spcBef>
              <a:spcAft>
                <a:spcPts val="600"/>
              </a:spcAft>
              <a:buClrTx/>
              <a:buFont typeface="Lucida Grande"/>
              <a:buChar char="-"/>
              <a:defRPr sz="1600">
                <a:solidFill>
                  <a:schemeClr val="tx1">
                    <a:lumMod val="75000"/>
                    <a:lumOff val="25000"/>
                  </a:schemeClr>
                </a:solidFill>
              </a:defRPr>
            </a:lvl4pPr>
            <a:lvl5pPr marL="860400" indent="216000">
              <a:lnSpc>
                <a:spcPct val="100000"/>
              </a:lnSpc>
              <a:spcBef>
                <a:spcPts val="0"/>
              </a:spcBef>
              <a:spcAft>
                <a:spcPts val="600"/>
              </a:spcAft>
              <a:buClrTx/>
              <a:buFont typeface="Lucida Grande"/>
              <a:buChar char="-"/>
              <a:defRPr sz="16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0018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3784938"/>
            <a:ext cx="9144000" cy="1416242"/>
          </a:xfrm>
        </p:spPr>
        <p:txBody>
          <a:bodyPr lIns="0" tIns="0" rIns="0" bIns="0">
            <a:noAutofit/>
          </a:bodyPr>
          <a:lstStyle>
            <a:lvl1pPr algn="ctr">
              <a:defRPr sz="300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4194516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274638" y="6356350"/>
            <a:ext cx="8585200" cy="223838"/>
          </a:xfrm>
        </p:spPr>
        <p:txBody>
          <a:bodyPr/>
          <a:lstStyle>
            <a:lvl1pPr>
              <a:defRPr/>
            </a:lvl1pPr>
          </a:lstStyle>
          <a:p>
            <a:pPr>
              <a:defRPr/>
            </a:pPr>
            <a:fld id="{4349B6DE-5C67-AE4C-8B40-9A86FCAF9B7B}" type="slidenum">
              <a:rPr lang="en-US"/>
              <a:pPr>
                <a:defRPr/>
              </a:pPr>
              <a:t>‹#›</a:t>
            </a:fld>
            <a:endParaRPr lang="en-US" dirty="0"/>
          </a:p>
        </p:txBody>
      </p:sp>
    </p:spTree>
    <p:extLst>
      <p:ext uri="{BB962C8B-B14F-4D97-AF65-F5344CB8AC3E}">
        <p14:creationId xmlns:p14="http://schemas.microsoft.com/office/powerpoint/2010/main" val="4583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218892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10"/>
          </p:nvPr>
        </p:nvSpPr>
        <p:spPr>
          <a:xfrm>
            <a:off x="6553200" y="6245225"/>
            <a:ext cx="2133600" cy="476250"/>
          </a:xfrm>
        </p:spPr>
        <p:txBody>
          <a:bodyPr/>
          <a:lstStyle>
            <a:lvl1pPr>
              <a:defRPr sz="2400" b="1">
                <a:solidFill>
                  <a:srgbClr val="24314D"/>
                </a:solidFill>
                <a:latin typeface="Times New Roman" charset="0"/>
              </a:defRPr>
            </a:lvl1pPr>
          </a:lstStyle>
          <a:p>
            <a:pPr>
              <a:defRPr/>
            </a:pPr>
            <a:fld id="{6FF0D21B-91B7-8745-B445-D968E8BE85EB}" type="slidenum">
              <a:rPr lang="en-GB"/>
              <a:pPr>
                <a:defRPr/>
              </a:pPr>
              <a:t>‹#›</a:t>
            </a:fld>
            <a:endParaRPr lang="en-GB" dirty="0"/>
          </a:p>
        </p:txBody>
      </p:sp>
    </p:spTree>
    <p:extLst>
      <p:ext uri="{BB962C8B-B14F-4D97-AF65-F5344CB8AC3E}">
        <p14:creationId xmlns:p14="http://schemas.microsoft.com/office/powerpoint/2010/main" val="3437409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16E8-8DE1-433F-92AE-3B96BA05F6C1}" type="datetimeFigureOut">
              <a:rPr lang="en-GB" smtClean="0"/>
              <a:t>30/04/2021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D2B3B3-33C1-42D5-9560-4C1158E65DE0}" type="slidenum">
              <a:rPr lang="en-GB" smtClean="0"/>
              <a:t>‹#›</a:t>
            </a:fld>
            <a:endParaRPr lang="en-GB" dirty="0"/>
          </a:p>
        </p:txBody>
      </p:sp>
    </p:spTree>
    <p:extLst>
      <p:ext uri="{BB962C8B-B14F-4D97-AF65-F5344CB8AC3E}">
        <p14:creationId xmlns:p14="http://schemas.microsoft.com/office/powerpoint/2010/main" val="410570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xfrm>
            <a:off x="685800" y="6248400"/>
            <a:ext cx="4953000" cy="457200"/>
          </a:xfrm>
          <a:prstGeom prst="rect">
            <a:avLst/>
          </a:prstGeom>
          <a:ln/>
        </p:spPr>
        <p:txBody>
          <a:bodyPr/>
          <a:lstStyle>
            <a:lvl1pPr>
              <a:defRPr/>
            </a:lvl1pPr>
          </a:lstStyle>
          <a:p>
            <a:pPr>
              <a:defRPr/>
            </a:pPr>
            <a:r>
              <a:rPr lang="en-GB" dirty="0"/>
              <a:t>JW/GENERAL/PICTURE SLIDES.112002</a:t>
            </a:r>
            <a:endParaRPr lang="en-GB" sz="1400" dirty="0"/>
          </a:p>
        </p:txBody>
      </p:sp>
      <p:sp>
        <p:nvSpPr>
          <p:cNvPr id="5" name="Rectangle 6"/>
          <p:cNvSpPr>
            <a:spLocks noGrp="1" noChangeArrowheads="1"/>
          </p:cNvSpPr>
          <p:nvPr>
            <p:ph type="sldNum" sz="quarter" idx="11"/>
          </p:nvPr>
        </p:nvSpPr>
        <p:spPr>
          <a:ln/>
        </p:spPr>
        <p:txBody>
          <a:bodyPr/>
          <a:lstStyle>
            <a:lvl1pPr>
              <a:defRPr/>
            </a:lvl1pPr>
          </a:lstStyle>
          <a:p>
            <a:pPr>
              <a:defRPr/>
            </a:pPr>
            <a:fld id="{3671010D-13B5-423B-9C1C-35BF80CC0213}" type="slidenum">
              <a:rPr lang="en-GB" altLang="en-US"/>
              <a:pPr>
                <a:defRPr/>
              </a:pPr>
              <a:t>‹#›</a:t>
            </a:fld>
            <a:endParaRPr lang="en-GB" altLang="en-US" dirty="0"/>
          </a:p>
        </p:txBody>
      </p:sp>
    </p:spTree>
    <p:extLst>
      <p:ext uri="{BB962C8B-B14F-4D97-AF65-F5344CB8AC3E}">
        <p14:creationId xmlns:p14="http://schemas.microsoft.com/office/powerpoint/2010/main" val="250357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0"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6" name="Slide Number Placeholder 5"/>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67031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273931" y="1295927"/>
            <a:ext cx="4221869" cy="49107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95927"/>
            <a:ext cx="4210974" cy="49107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378928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273931" y="1295927"/>
            <a:ext cx="4223457"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273931" y="2069043"/>
            <a:ext cx="4223457" cy="413762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295927"/>
            <a:ext cx="4214149"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069043"/>
            <a:ext cx="4214149" cy="413762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369200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7803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675" y="6115051"/>
            <a:ext cx="8792499" cy="465144"/>
          </a:xfrm>
        </p:spPr>
        <p:txBody>
          <a:bodyPr/>
          <a:lstStyle/>
          <a:p>
            <a:pPr algn="l"/>
            <a:r>
              <a:rPr lang="en-US" dirty="0"/>
              <a:t>MARQUE BANK/GENERAL/PROPERTY &amp; TAX (APRIL 2021).                                                                                                                                        </a:t>
            </a:r>
          </a:p>
        </p:txBody>
      </p:sp>
    </p:spTree>
    <p:extLst>
      <p:ext uri="{BB962C8B-B14F-4D97-AF65-F5344CB8AC3E}">
        <p14:creationId xmlns:p14="http://schemas.microsoft.com/office/powerpoint/2010/main" val="254006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826" y="1295927"/>
            <a:ext cx="3180687" cy="1162050"/>
          </a:xfrm>
        </p:spPr>
        <p:txBody>
          <a:bodyPr anchor="b">
            <a:normAutofit/>
          </a:bodyPr>
          <a:lstStyle>
            <a:lvl1pPr algn="l">
              <a:defRPr sz="1800" b="0"/>
            </a:lvl1pPr>
          </a:lstStyle>
          <a:p>
            <a:r>
              <a:rPr lang="en-GB" dirty="0"/>
              <a:t>Click to edit Master title style</a:t>
            </a:r>
            <a:endParaRPr lang="en-US" dirty="0"/>
          </a:p>
        </p:txBody>
      </p:sp>
      <p:sp>
        <p:nvSpPr>
          <p:cNvPr id="3" name="Content Placeholder 2"/>
          <p:cNvSpPr>
            <a:spLocks noGrp="1"/>
          </p:cNvSpPr>
          <p:nvPr>
            <p:ph idx="1"/>
          </p:nvPr>
        </p:nvSpPr>
        <p:spPr>
          <a:xfrm>
            <a:off x="3575050" y="1295927"/>
            <a:ext cx="5284124" cy="4910746"/>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284826" y="2457977"/>
            <a:ext cx="3180687" cy="374869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7" name="Slide Number Placeholder 6"/>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33459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26" y="4800600"/>
            <a:ext cx="8574348" cy="566738"/>
          </a:xfrm>
        </p:spPr>
        <p:txBody>
          <a:bodyPr anchor="b">
            <a:normAutofit/>
          </a:bodyPr>
          <a:lstStyle>
            <a:lvl1pPr algn="l">
              <a:defRPr sz="2400" b="0"/>
            </a:lvl1pPr>
          </a:lstStyle>
          <a:p>
            <a:r>
              <a:rPr lang="en-GB" dirty="0"/>
              <a:t>CLICK TO EDIT MASTER TITLE STYLE</a:t>
            </a:r>
            <a:endParaRPr lang="en-US" dirty="0"/>
          </a:p>
        </p:txBody>
      </p:sp>
      <p:sp>
        <p:nvSpPr>
          <p:cNvPr id="3" name="Picture Placeholder 2"/>
          <p:cNvSpPr>
            <a:spLocks noGrp="1"/>
          </p:cNvSpPr>
          <p:nvPr>
            <p:ph type="pic" idx="1"/>
          </p:nvPr>
        </p:nvSpPr>
        <p:spPr>
          <a:xfrm>
            <a:off x="284826" y="1295927"/>
            <a:ext cx="8574348" cy="3431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84826" y="5367337"/>
            <a:ext cx="8574348" cy="83933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7" name="Slide Number Placeholder 6"/>
          <p:cNvSpPr>
            <a:spLocks noGrp="1"/>
          </p:cNvSpPr>
          <p:nvPr>
            <p:ph type="sldNum" sz="quarter" idx="12"/>
          </p:nvPr>
        </p:nvSpPr>
        <p:spPr/>
        <p:txBody>
          <a:bodyPr/>
          <a:lstStyle/>
          <a:p>
            <a:fld id="{8F13A0A8-3A3A-BD41-9CBC-5B069A12AFF0}" type="slidenum">
              <a:rPr lang="en-US" smtClean="0"/>
              <a:t>‹#›</a:t>
            </a:fld>
            <a:endParaRPr lang="en-US" dirty="0"/>
          </a:p>
        </p:txBody>
      </p:sp>
    </p:spTree>
    <p:extLst>
      <p:ext uri="{BB962C8B-B14F-4D97-AF65-F5344CB8AC3E}">
        <p14:creationId xmlns:p14="http://schemas.microsoft.com/office/powerpoint/2010/main" val="269214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931" y="262800"/>
            <a:ext cx="7254357" cy="360000"/>
          </a:xfrm>
          <a:prstGeom prst="rect">
            <a:avLst/>
          </a:prstGeom>
        </p:spPr>
        <p:txBody>
          <a:bodyPr vert="horz" lIns="91440" tIns="0" rIns="9144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273931" y="1295927"/>
            <a:ext cx="8585243" cy="491074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725574" y="6356351"/>
            <a:ext cx="2133600" cy="223843"/>
          </a:xfrm>
          <a:prstGeom prst="rect">
            <a:avLst/>
          </a:prstGeom>
        </p:spPr>
        <p:txBody>
          <a:bodyPr vert="horz" lIns="91440" tIns="45720" rIns="91440" bIns="45720" rtlCol="0" anchor="ctr"/>
          <a:lstStyle>
            <a:lvl1pPr algn="r">
              <a:defRPr sz="1200">
                <a:solidFill>
                  <a:schemeClr val="tx1">
                    <a:tint val="75000"/>
                  </a:schemeClr>
                </a:solidFill>
                <a:latin typeface="Perpetua"/>
                <a:cs typeface="Perpetua"/>
              </a:defRPr>
            </a:lvl1pPr>
          </a:lstStyle>
          <a:p>
            <a:fld id="{8F13A0A8-3A3A-BD41-9CBC-5B069A12AFF0}" type="slidenum">
              <a:rPr lang="en-US" smtClean="0"/>
              <a:pPr/>
              <a:t>‹#›</a:t>
            </a:fld>
            <a:endParaRPr lang="en-US" dirty="0"/>
          </a:p>
        </p:txBody>
      </p:sp>
    </p:spTree>
    <p:extLst>
      <p:ext uri="{BB962C8B-B14F-4D97-AF65-F5344CB8AC3E}">
        <p14:creationId xmlns:p14="http://schemas.microsoft.com/office/powerpoint/2010/main" val="3661870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400" kern="1200" spc="100">
          <a:solidFill>
            <a:schemeClr val="tx1"/>
          </a:solidFill>
          <a:latin typeface="Perpetua"/>
          <a:ea typeface="+mj-ea"/>
          <a:cs typeface="Perpetu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Perpetua"/>
          <a:ea typeface="+mn-ea"/>
          <a:cs typeface="Perpetua"/>
        </a:defRPr>
      </a:lvl1pPr>
      <a:lvl2pPr marL="742950" indent="-285750" algn="l" defTabSz="457200" rtl="0" eaLnBrk="1" latinLnBrk="0" hangingPunct="1">
        <a:spcBef>
          <a:spcPct val="20000"/>
        </a:spcBef>
        <a:buFont typeface="Arial"/>
        <a:buChar char="–"/>
        <a:defRPr sz="1800" kern="1200">
          <a:solidFill>
            <a:schemeClr val="tx1"/>
          </a:solidFill>
          <a:latin typeface="Perpetua"/>
          <a:ea typeface="+mn-ea"/>
          <a:cs typeface="Perpetua"/>
        </a:defRPr>
      </a:lvl2pPr>
      <a:lvl3pPr marL="1143000" indent="-228600" algn="l" defTabSz="457200" rtl="0" eaLnBrk="1" latinLnBrk="0" hangingPunct="1">
        <a:spcBef>
          <a:spcPct val="20000"/>
        </a:spcBef>
        <a:buFont typeface="Arial"/>
        <a:buChar char="•"/>
        <a:defRPr sz="1800" kern="1200">
          <a:solidFill>
            <a:schemeClr val="tx1"/>
          </a:solidFill>
          <a:latin typeface="Perpetua"/>
          <a:ea typeface="+mn-ea"/>
          <a:cs typeface="Perpetua"/>
        </a:defRPr>
      </a:lvl3pPr>
      <a:lvl4pPr marL="1600200" indent="-228600" algn="l" defTabSz="457200" rtl="0" eaLnBrk="1" latinLnBrk="0" hangingPunct="1">
        <a:spcBef>
          <a:spcPct val="20000"/>
        </a:spcBef>
        <a:buFont typeface="Arial"/>
        <a:buChar char="–"/>
        <a:defRPr sz="1800" kern="1200">
          <a:solidFill>
            <a:schemeClr val="tx1"/>
          </a:solidFill>
          <a:latin typeface="Perpetua"/>
          <a:ea typeface="+mn-ea"/>
          <a:cs typeface="Perpetua"/>
        </a:defRPr>
      </a:lvl4pPr>
      <a:lvl5pPr marL="2057400" indent="-228600" algn="l" defTabSz="457200" rtl="0" eaLnBrk="1" latinLnBrk="0" hangingPunct="1">
        <a:spcBef>
          <a:spcPct val="20000"/>
        </a:spcBef>
        <a:buFont typeface="Arial"/>
        <a:buChar char="»"/>
        <a:defRPr sz="1800" kern="1200">
          <a:solidFill>
            <a:schemeClr val="tx1"/>
          </a:solidFill>
          <a:latin typeface="Perpetua"/>
          <a:ea typeface="+mn-ea"/>
          <a:cs typeface="Perpetu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47675" y="1247775"/>
            <a:ext cx="61849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9219" name="Text Placeholder 2"/>
          <p:cNvSpPr>
            <a:spLocks noGrp="1"/>
          </p:cNvSpPr>
          <p:nvPr>
            <p:ph type="body" idx="1"/>
          </p:nvPr>
        </p:nvSpPr>
        <p:spPr bwMode="auto">
          <a:xfrm>
            <a:off x="447675" y="1984375"/>
            <a:ext cx="6184900"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242290171"/>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457200" rtl="0" eaLnBrk="0" fontAlgn="base" hangingPunct="0">
        <a:spcBef>
          <a:spcPct val="0"/>
        </a:spcBef>
        <a:spcAft>
          <a:spcPct val="0"/>
        </a:spcAft>
        <a:defRPr sz="2400" kern="1200">
          <a:solidFill>
            <a:srgbClr val="8B8577"/>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a:solidFill>
            <a:srgbClr val="8B8577"/>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8B8577"/>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8B8577"/>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8B8577"/>
          </a:solidFill>
          <a:latin typeface="Arial" charset="0"/>
          <a:ea typeface="ＭＳ Ｐゴシック" charset="0"/>
          <a:cs typeface="ＭＳ Ｐゴシック" charset="0"/>
        </a:defRPr>
      </a:lvl5pPr>
      <a:lvl6pPr marL="457200" algn="l" defTabSz="457200" rtl="0" fontAlgn="base">
        <a:spcBef>
          <a:spcPct val="0"/>
        </a:spcBef>
        <a:spcAft>
          <a:spcPct val="0"/>
        </a:spcAft>
        <a:defRPr sz="2400">
          <a:solidFill>
            <a:srgbClr val="8B8577"/>
          </a:solidFill>
          <a:latin typeface="Arial" charset="0"/>
          <a:ea typeface="ＭＳ Ｐゴシック" charset="0"/>
          <a:cs typeface="ＭＳ Ｐゴシック" charset="0"/>
        </a:defRPr>
      </a:lvl6pPr>
      <a:lvl7pPr marL="914400" algn="l" defTabSz="457200" rtl="0" fontAlgn="base">
        <a:spcBef>
          <a:spcPct val="0"/>
        </a:spcBef>
        <a:spcAft>
          <a:spcPct val="0"/>
        </a:spcAft>
        <a:defRPr sz="2400">
          <a:solidFill>
            <a:srgbClr val="8B8577"/>
          </a:solidFill>
          <a:latin typeface="Arial" charset="0"/>
          <a:ea typeface="ＭＳ Ｐゴシック" charset="0"/>
          <a:cs typeface="ＭＳ Ｐゴシック" charset="0"/>
        </a:defRPr>
      </a:lvl7pPr>
      <a:lvl8pPr marL="1371600" algn="l" defTabSz="457200" rtl="0" fontAlgn="base">
        <a:spcBef>
          <a:spcPct val="0"/>
        </a:spcBef>
        <a:spcAft>
          <a:spcPct val="0"/>
        </a:spcAft>
        <a:defRPr sz="2400">
          <a:solidFill>
            <a:srgbClr val="8B8577"/>
          </a:solidFill>
          <a:latin typeface="Arial" charset="0"/>
          <a:ea typeface="ＭＳ Ｐゴシック" charset="0"/>
          <a:cs typeface="ＭＳ Ｐゴシック" charset="0"/>
        </a:defRPr>
      </a:lvl8pPr>
      <a:lvl9pPr marL="1828800" algn="l" defTabSz="457200" rtl="0" fontAlgn="base">
        <a:spcBef>
          <a:spcPct val="0"/>
        </a:spcBef>
        <a:spcAft>
          <a:spcPct val="0"/>
        </a:spcAft>
        <a:defRPr sz="2400">
          <a:solidFill>
            <a:srgbClr val="8B8577"/>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defRPr sz="1400" i="1" kern="1200">
          <a:solidFill>
            <a:srgbClr val="E10098"/>
          </a:solidFill>
          <a:latin typeface="Georgi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12172"/>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47675" y="3322638"/>
            <a:ext cx="82296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8195" name="Text Placeholder 2"/>
          <p:cNvSpPr>
            <a:spLocks noGrp="1"/>
          </p:cNvSpPr>
          <p:nvPr>
            <p:ph type="body" idx="1"/>
          </p:nvPr>
        </p:nvSpPr>
        <p:spPr bwMode="auto">
          <a:xfrm>
            <a:off x="447675" y="4059238"/>
            <a:ext cx="8229600"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a:p>
        </p:txBody>
      </p:sp>
      <p:pic>
        <p:nvPicPr>
          <p:cNvPr id="8196" name="Picture 2" descr="CHESTERTONS-MASTER-LOGO-REVERS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02375" y="5561013"/>
            <a:ext cx="270668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78845492"/>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457200" rtl="0" eaLnBrk="0" fontAlgn="base" hangingPunct="0">
        <a:spcBef>
          <a:spcPct val="0"/>
        </a:spcBef>
        <a:spcAft>
          <a:spcPct val="0"/>
        </a:spcAft>
        <a:defRPr sz="2400" kern="1200">
          <a:solidFill>
            <a:schemeClr val="bg1"/>
          </a:solidFill>
          <a:latin typeface="Arial"/>
          <a:ea typeface="ＭＳ Ｐゴシック" charset="0"/>
          <a:cs typeface="ＭＳ Ｐゴシック" charset="0"/>
        </a:defRPr>
      </a:lvl1pPr>
      <a:lvl2pPr algn="l" defTabSz="457200"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2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2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2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2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defRPr sz="1600" i="1" kern="1200">
          <a:solidFill>
            <a:srgbClr val="E10098"/>
          </a:solidFill>
          <a:latin typeface="Georgia"/>
          <a:ea typeface="ＭＳ Ｐゴシック" charset="0"/>
          <a:cs typeface="ＭＳ Ｐゴシック" charset="0"/>
        </a:defRPr>
      </a:lvl1pPr>
      <a:lvl2pPr marL="742950" indent="-285750" algn="l" defTabSz="457200" rtl="0" eaLnBrk="0" fontAlgn="base" hangingPunct="0">
        <a:spcBef>
          <a:spcPct val="20000"/>
        </a:spcBef>
        <a:spcAft>
          <a:spcPct val="0"/>
        </a:spcAft>
        <a:defRPr sz="1600" kern="1200">
          <a:solidFill>
            <a:schemeClr val="bg1"/>
          </a:solidFill>
          <a:latin typeface="Arial"/>
          <a:ea typeface="ＭＳ Ｐゴシック" charset="0"/>
          <a:cs typeface="+mn-cs"/>
        </a:defRPr>
      </a:lvl2pPr>
      <a:lvl3pPr marL="1143000" indent="-228600" algn="l" defTabSz="457200" rtl="0" eaLnBrk="0" fontAlgn="base" hangingPunct="0">
        <a:spcBef>
          <a:spcPct val="20000"/>
        </a:spcBef>
        <a:spcAft>
          <a:spcPct val="0"/>
        </a:spcAft>
        <a:defRPr sz="1600" kern="1200">
          <a:solidFill>
            <a:schemeClr val="bg1"/>
          </a:solidFill>
          <a:latin typeface="Arial"/>
          <a:ea typeface="ＭＳ Ｐゴシック" charset="0"/>
          <a:cs typeface="+mn-cs"/>
        </a:defRPr>
      </a:lvl3pPr>
      <a:lvl4pPr marL="1600200" indent="-228600" algn="l" defTabSz="457200" rtl="0" eaLnBrk="0" fontAlgn="base" hangingPunct="0">
        <a:spcBef>
          <a:spcPct val="20000"/>
        </a:spcBef>
        <a:spcAft>
          <a:spcPct val="0"/>
        </a:spcAft>
        <a:defRPr sz="1600" kern="1200">
          <a:solidFill>
            <a:schemeClr val="bg1"/>
          </a:solidFill>
          <a:latin typeface="Arial"/>
          <a:ea typeface="ＭＳ Ｐゴシック" charset="0"/>
          <a:cs typeface="+mn-cs"/>
        </a:defRPr>
      </a:lvl4pPr>
      <a:lvl5pPr marL="2057400" indent="-228600" algn="l" defTabSz="457200" rtl="0" eaLnBrk="0" fontAlgn="base" hangingPunct="0">
        <a:spcBef>
          <a:spcPct val="20000"/>
        </a:spcBef>
        <a:spcAft>
          <a:spcPct val="0"/>
        </a:spcAft>
        <a:defRPr sz="1600" kern="1200">
          <a:solidFill>
            <a:schemeClr val="bg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4FD9DFB-A338-3347-B207-7FF16DAB3F63}" type="datetimeFigureOut">
              <a:rPr lang="en-US"/>
              <a:pPr>
                <a:defRPr/>
              </a:pPr>
              <a:t>4/30/2021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A19BB1A-D829-F04B-A2FF-61344C6C105D}" type="slidenum">
              <a:rPr lang="en-US"/>
              <a:pPr>
                <a:defRPr/>
              </a:pPr>
              <a:t>‹#›</a:t>
            </a:fld>
            <a:endParaRPr lang="en-US" dirty="0"/>
          </a:p>
        </p:txBody>
      </p:sp>
    </p:spTree>
    <p:extLst>
      <p:ext uri="{BB962C8B-B14F-4D97-AF65-F5344CB8AC3E}">
        <p14:creationId xmlns:p14="http://schemas.microsoft.com/office/powerpoint/2010/main" val="32106766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hyperlink" Target="mailto:mark.quaye@sjpp.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618214"/>
            <a:ext cx="91440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60" normalizeH="0" baseline="0" noProof="0" dirty="0">
                <a:ln>
                  <a:noFill/>
                </a:ln>
                <a:solidFill>
                  <a:prstClr val="white"/>
                </a:solidFill>
                <a:effectLst/>
                <a:uLnTx/>
                <a:uFillTx/>
                <a:latin typeface="Perpetua" panose="02020502060401020303" pitchFamily="18" charset="0"/>
                <a:ea typeface="+mn-ea"/>
                <a:cs typeface="+mn-cs"/>
              </a:rPr>
              <a:t>JOHN WOOLLEY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60" normalizeH="0" baseline="0" noProof="0" dirty="0">
                <a:ln>
                  <a:noFill/>
                </a:ln>
                <a:solidFill>
                  <a:prstClr val="white"/>
                </a:solidFill>
                <a:effectLst/>
                <a:uLnTx/>
                <a:uFillTx/>
                <a:latin typeface="Perpetua" panose="02020502060401020303" pitchFamily="18" charset="0"/>
                <a:ea typeface="+mn-ea"/>
                <a:cs typeface="+mn-cs"/>
              </a:rPr>
              <a:t>PROPERTY &amp; TAX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360" normalizeH="0" baseline="0" noProof="0" dirty="0">
              <a:ln>
                <a:noFill/>
              </a:ln>
              <a:solidFill>
                <a:prstClr val="white"/>
              </a:solidFill>
              <a:effectLst/>
              <a:uLnTx/>
              <a:uFillTx/>
              <a:latin typeface="Perpetua" panose="02020502060401020303" pitchFamily="18" charset="0"/>
              <a:ea typeface="+mn-ea"/>
              <a:cs typeface="+mn-cs"/>
            </a:endParaRPr>
          </a:p>
        </p:txBody>
      </p:sp>
    </p:spTree>
    <p:extLst>
      <p:ext uri="{BB962C8B-B14F-4D97-AF65-F5344CB8AC3E}">
        <p14:creationId xmlns:p14="http://schemas.microsoft.com/office/powerpoint/2010/main" val="104636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Property uncertainties </a:t>
            </a:r>
            <a:endParaRPr lang="en-GB" altLang="en-US" sz="3600" b="1" dirty="0">
              <a:solidFill>
                <a:srgbClr val="002060"/>
              </a:solidFill>
              <a:latin typeface="Frutiger 55 Roman" pitchFamily="34" charset="0"/>
            </a:endParaRPr>
          </a:p>
        </p:txBody>
      </p:sp>
      <p:sp>
        <p:nvSpPr>
          <p:cNvPr id="6" name="TextBox 5">
            <a:extLst>
              <a:ext uri="{FF2B5EF4-FFF2-40B4-BE49-F238E27FC236}">
                <a16:creationId xmlns:a16="http://schemas.microsoft.com/office/drawing/2014/main" id="{A368FD55-6B0C-4F43-A4F5-D65A8B8140DE}"/>
              </a:ext>
            </a:extLst>
          </p:cNvPr>
          <p:cNvSpPr txBox="1"/>
          <p:nvPr/>
        </p:nvSpPr>
        <p:spPr>
          <a:xfrm>
            <a:off x="2620023" y="2718933"/>
            <a:ext cx="3903955" cy="1077218"/>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Property – current uncertainties</a:t>
            </a:r>
          </a:p>
        </p:txBody>
      </p:sp>
      <p:sp>
        <p:nvSpPr>
          <p:cNvPr id="7" name="TextBox 6">
            <a:extLst>
              <a:ext uri="{FF2B5EF4-FFF2-40B4-BE49-F238E27FC236}">
                <a16:creationId xmlns:a16="http://schemas.microsoft.com/office/drawing/2014/main" id="{31CCF814-950F-4E79-9B14-D83EFF342273}"/>
              </a:ext>
            </a:extLst>
          </p:cNvPr>
          <p:cNvSpPr txBox="1"/>
          <p:nvPr/>
        </p:nvSpPr>
        <p:spPr>
          <a:xfrm>
            <a:off x="371855" y="1365269"/>
            <a:ext cx="2833923" cy="584775"/>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Redundancies</a:t>
            </a:r>
          </a:p>
        </p:txBody>
      </p:sp>
      <p:sp>
        <p:nvSpPr>
          <p:cNvPr id="8" name="TextBox 7">
            <a:extLst>
              <a:ext uri="{FF2B5EF4-FFF2-40B4-BE49-F238E27FC236}">
                <a16:creationId xmlns:a16="http://schemas.microsoft.com/office/drawing/2014/main" id="{B3056463-15F7-4A07-9052-7DF0A111C90C}"/>
              </a:ext>
            </a:extLst>
          </p:cNvPr>
          <p:cNvSpPr txBox="1"/>
          <p:nvPr/>
        </p:nvSpPr>
        <p:spPr>
          <a:xfrm>
            <a:off x="92701" y="2203638"/>
            <a:ext cx="2108670" cy="1569660"/>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End of SDLT concessions on 31.3.21</a:t>
            </a:r>
          </a:p>
        </p:txBody>
      </p:sp>
      <p:sp>
        <p:nvSpPr>
          <p:cNvPr id="19" name="TextBox 18">
            <a:extLst>
              <a:ext uri="{FF2B5EF4-FFF2-40B4-BE49-F238E27FC236}">
                <a16:creationId xmlns:a16="http://schemas.microsoft.com/office/drawing/2014/main" id="{1552DC93-0BEC-491F-8463-3C1AC99841DB}"/>
              </a:ext>
            </a:extLst>
          </p:cNvPr>
          <p:cNvSpPr txBox="1"/>
          <p:nvPr/>
        </p:nvSpPr>
        <p:spPr>
          <a:xfrm>
            <a:off x="6854951" y="4115792"/>
            <a:ext cx="2126246" cy="1077218"/>
          </a:xfrm>
          <a:prstGeom prst="rect">
            <a:avLst/>
          </a:prstGeom>
          <a:noFill/>
          <a:ln>
            <a:solidFill>
              <a:schemeClr val="accent6">
                <a:lumMod val="90000"/>
                <a:lumOff val="10000"/>
              </a:schemeClr>
            </a:solidFill>
          </a:ln>
        </p:spPr>
        <p:txBody>
          <a:bodyPr wrap="square" rtlCol="0">
            <a:spAutoFit/>
          </a:bodyPr>
          <a:lstStyle/>
          <a:p>
            <a:pPr algn="ctr"/>
            <a:r>
              <a:rPr lang="en-GB" sz="3200" dirty="0">
                <a:latin typeface="Perpetua" panose="02020502060401020303" pitchFamily="18" charset="0"/>
              </a:rPr>
              <a:t>Quality tenants </a:t>
            </a:r>
          </a:p>
        </p:txBody>
      </p:sp>
      <p:sp>
        <p:nvSpPr>
          <p:cNvPr id="14" name="TextBox 13">
            <a:extLst>
              <a:ext uri="{FF2B5EF4-FFF2-40B4-BE49-F238E27FC236}">
                <a16:creationId xmlns:a16="http://schemas.microsoft.com/office/drawing/2014/main" id="{83B85042-6247-4050-9C31-5805094BE609}"/>
              </a:ext>
            </a:extLst>
          </p:cNvPr>
          <p:cNvSpPr txBox="1"/>
          <p:nvPr/>
        </p:nvSpPr>
        <p:spPr>
          <a:xfrm>
            <a:off x="1419208" y="5844471"/>
            <a:ext cx="6494658" cy="584775"/>
          </a:xfrm>
          <a:prstGeom prst="rect">
            <a:avLst/>
          </a:prstGeom>
          <a:noFill/>
        </p:spPr>
        <p:txBody>
          <a:bodyPr wrap="square" rtlCol="0">
            <a:spAutoFit/>
          </a:bodyPr>
          <a:lstStyle/>
          <a:p>
            <a:pPr algn="ctr"/>
            <a:r>
              <a:rPr lang="en-GB" sz="3200" dirty="0">
                <a:latin typeface="Perpetua" panose="02020502060401020303" pitchFamily="18" charset="0"/>
              </a:rPr>
              <a:t>BUT OPPORTUNITIES STILL EXIST</a:t>
            </a:r>
          </a:p>
        </p:txBody>
      </p:sp>
      <p:sp>
        <p:nvSpPr>
          <p:cNvPr id="10" name="TextBox 9">
            <a:extLst>
              <a:ext uri="{FF2B5EF4-FFF2-40B4-BE49-F238E27FC236}">
                <a16:creationId xmlns:a16="http://schemas.microsoft.com/office/drawing/2014/main" id="{58588107-9383-4496-A94E-0E2EB7AD27EA}"/>
              </a:ext>
            </a:extLst>
          </p:cNvPr>
          <p:cNvSpPr txBox="1"/>
          <p:nvPr/>
        </p:nvSpPr>
        <p:spPr>
          <a:xfrm>
            <a:off x="2753868" y="4435434"/>
            <a:ext cx="3636264" cy="584775"/>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Demand for property</a:t>
            </a:r>
          </a:p>
        </p:txBody>
      </p:sp>
      <p:sp>
        <p:nvSpPr>
          <p:cNvPr id="11" name="TextBox 10">
            <a:extLst>
              <a:ext uri="{FF2B5EF4-FFF2-40B4-BE49-F238E27FC236}">
                <a16:creationId xmlns:a16="http://schemas.microsoft.com/office/drawing/2014/main" id="{A1E0BE0E-A3E7-481A-AF6A-3EE686BC5812}"/>
              </a:ext>
            </a:extLst>
          </p:cNvPr>
          <p:cNvSpPr txBox="1"/>
          <p:nvPr/>
        </p:nvSpPr>
        <p:spPr>
          <a:xfrm>
            <a:off x="6554459" y="2231384"/>
            <a:ext cx="2502408" cy="584775"/>
          </a:xfrm>
          <a:prstGeom prst="rect">
            <a:avLst/>
          </a:prstGeom>
          <a:noFill/>
          <a:ln>
            <a:solidFill>
              <a:schemeClr val="accent6">
                <a:lumMod val="90000"/>
                <a:lumOff val="10000"/>
              </a:schemeClr>
            </a:solidFill>
          </a:ln>
        </p:spPr>
        <p:txBody>
          <a:bodyPr wrap="square" rtlCol="0">
            <a:spAutoFit/>
          </a:bodyPr>
          <a:lstStyle/>
          <a:p>
            <a:pPr algn="ctr"/>
            <a:r>
              <a:rPr lang="en-GB" sz="3200" dirty="0">
                <a:latin typeface="Perpetua" panose="02020502060401020303" pitchFamily="18" charset="0"/>
              </a:rPr>
              <a:t>Lockdowns</a:t>
            </a:r>
          </a:p>
        </p:txBody>
      </p:sp>
      <p:cxnSp>
        <p:nvCxnSpPr>
          <p:cNvPr id="3" name="Straight Connector 2">
            <a:extLst>
              <a:ext uri="{FF2B5EF4-FFF2-40B4-BE49-F238E27FC236}">
                <a16:creationId xmlns:a16="http://schemas.microsoft.com/office/drawing/2014/main" id="{E71E1429-7266-490D-A1A2-6BBE3B85ED6B}"/>
              </a:ext>
            </a:extLst>
          </p:cNvPr>
          <p:cNvCxnSpPr>
            <a:stCxn id="6" idx="0"/>
          </p:cNvCxnSpPr>
          <p:nvPr/>
        </p:nvCxnSpPr>
        <p:spPr>
          <a:xfrm flipH="1" flipV="1">
            <a:off x="2267712" y="1950044"/>
            <a:ext cx="2304289" cy="768889"/>
          </a:xfrm>
          <a:prstGeom prst="line">
            <a:avLst/>
          </a:prstGeom>
          <a:ln>
            <a:solidFill>
              <a:schemeClr val="accent6">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8046468-803A-401A-99AC-2499633CE048}"/>
              </a:ext>
            </a:extLst>
          </p:cNvPr>
          <p:cNvCxnSpPr>
            <a:cxnSpLocks/>
            <a:stCxn id="6" idx="1"/>
            <a:endCxn id="8" idx="3"/>
          </p:cNvCxnSpPr>
          <p:nvPr/>
        </p:nvCxnSpPr>
        <p:spPr>
          <a:xfrm flipH="1" flipV="1">
            <a:off x="2201371" y="2988468"/>
            <a:ext cx="418652" cy="269074"/>
          </a:xfrm>
          <a:prstGeom prst="line">
            <a:avLst/>
          </a:prstGeom>
          <a:ln>
            <a:solidFill>
              <a:schemeClr val="accent6">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5D43487-6C03-4111-BF53-A4BC4BA46DCA}"/>
              </a:ext>
            </a:extLst>
          </p:cNvPr>
          <p:cNvCxnSpPr>
            <a:stCxn id="6" idx="3"/>
            <a:endCxn id="11" idx="2"/>
          </p:cNvCxnSpPr>
          <p:nvPr/>
        </p:nvCxnSpPr>
        <p:spPr>
          <a:xfrm flipV="1">
            <a:off x="6523978" y="2816159"/>
            <a:ext cx="1281685" cy="441383"/>
          </a:xfrm>
          <a:prstGeom prst="line">
            <a:avLst/>
          </a:prstGeom>
          <a:ln>
            <a:solidFill>
              <a:schemeClr val="accent6">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40ACE0-D404-47F1-A59C-77043BE2BEEC}"/>
              </a:ext>
            </a:extLst>
          </p:cNvPr>
          <p:cNvCxnSpPr>
            <a:stCxn id="6" idx="3"/>
            <a:endCxn id="19" idx="0"/>
          </p:cNvCxnSpPr>
          <p:nvPr/>
        </p:nvCxnSpPr>
        <p:spPr>
          <a:xfrm>
            <a:off x="6523978" y="3257542"/>
            <a:ext cx="1394096" cy="858250"/>
          </a:xfrm>
          <a:prstGeom prst="line">
            <a:avLst/>
          </a:prstGeom>
          <a:ln>
            <a:solidFill>
              <a:schemeClr val="accent6">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ED3B141-F951-4F83-8E01-1FC4CFD73F66}"/>
              </a:ext>
            </a:extLst>
          </p:cNvPr>
          <p:cNvCxnSpPr>
            <a:stCxn id="6" idx="2"/>
            <a:endCxn id="10" idx="0"/>
          </p:cNvCxnSpPr>
          <p:nvPr/>
        </p:nvCxnSpPr>
        <p:spPr>
          <a:xfrm flipH="1">
            <a:off x="4572000" y="3796151"/>
            <a:ext cx="1" cy="639283"/>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89B3AB1-BF69-4A14-8315-BF2C6584968A}"/>
              </a:ext>
            </a:extLst>
          </p:cNvPr>
          <p:cNvSpPr txBox="1"/>
          <p:nvPr/>
        </p:nvSpPr>
        <p:spPr>
          <a:xfrm>
            <a:off x="236670" y="4574690"/>
            <a:ext cx="1964701" cy="1077218"/>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Reducing rents</a:t>
            </a:r>
          </a:p>
        </p:txBody>
      </p:sp>
      <p:sp>
        <p:nvSpPr>
          <p:cNvPr id="18" name="TextBox 17">
            <a:extLst>
              <a:ext uri="{FF2B5EF4-FFF2-40B4-BE49-F238E27FC236}">
                <a16:creationId xmlns:a16="http://schemas.microsoft.com/office/drawing/2014/main" id="{3B1BC856-D4EA-4BCD-85C4-3AC0DE560F30}"/>
              </a:ext>
            </a:extLst>
          </p:cNvPr>
          <p:cNvSpPr txBox="1"/>
          <p:nvPr/>
        </p:nvSpPr>
        <p:spPr>
          <a:xfrm>
            <a:off x="5083351" y="1013529"/>
            <a:ext cx="2942215" cy="1077218"/>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Less landlord control</a:t>
            </a:r>
          </a:p>
        </p:txBody>
      </p:sp>
      <p:cxnSp>
        <p:nvCxnSpPr>
          <p:cNvPr id="12" name="Straight Connector 11">
            <a:extLst>
              <a:ext uri="{FF2B5EF4-FFF2-40B4-BE49-F238E27FC236}">
                <a16:creationId xmlns:a16="http://schemas.microsoft.com/office/drawing/2014/main" id="{7788D186-034B-4D21-B0E3-FFCB945B0C80}"/>
              </a:ext>
            </a:extLst>
          </p:cNvPr>
          <p:cNvCxnSpPr>
            <a:stCxn id="6" idx="0"/>
          </p:cNvCxnSpPr>
          <p:nvPr/>
        </p:nvCxnSpPr>
        <p:spPr>
          <a:xfrm flipV="1">
            <a:off x="4572001" y="2090747"/>
            <a:ext cx="1142999" cy="628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095C914-C59D-4EC6-9E3C-B77EFDA898DB}"/>
              </a:ext>
            </a:extLst>
          </p:cNvPr>
          <p:cNvCxnSpPr/>
          <p:nvPr/>
        </p:nvCxnSpPr>
        <p:spPr>
          <a:xfrm flipH="1">
            <a:off x="1673352" y="3796151"/>
            <a:ext cx="1618488" cy="778539"/>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3F69237-1D4A-427B-81F1-DD65C9BC8154}"/>
              </a:ext>
            </a:extLst>
          </p:cNvPr>
          <p:cNvSpPr txBox="1"/>
          <p:nvPr/>
        </p:nvSpPr>
        <p:spPr>
          <a:xfrm>
            <a:off x="27168" y="4081804"/>
            <a:ext cx="2362199" cy="584775"/>
          </a:xfrm>
          <a:prstGeom prst="rect">
            <a:avLst/>
          </a:prstGeom>
          <a:noFill/>
          <a:ln>
            <a:solidFill>
              <a:schemeClr val="bg1"/>
            </a:solidFill>
          </a:ln>
        </p:spPr>
        <p:txBody>
          <a:bodyPr wrap="square" rtlCol="0">
            <a:spAutoFit/>
          </a:bodyPr>
          <a:lstStyle/>
          <a:p>
            <a:pPr algn="ctr"/>
            <a:r>
              <a:rPr lang="en-GB" sz="3200" dirty="0">
                <a:latin typeface="Perpetua" panose="02020502060401020303" pitchFamily="18" charset="0"/>
              </a:rPr>
              <a:t>30.9.21</a:t>
            </a:r>
          </a:p>
        </p:txBody>
      </p:sp>
    </p:spTree>
    <p:extLst>
      <p:ext uri="{BB962C8B-B14F-4D97-AF65-F5344CB8AC3E}">
        <p14:creationId xmlns:p14="http://schemas.microsoft.com/office/powerpoint/2010/main" val="254874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336097" y="315864"/>
            <a:ext cx="235192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The tax attack</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336097" y="1525378"/>
            <a:ext cx="8871044"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buFontTx/>
              <a:buNone/>
              <a:defRPr/>
            </a:pPr>
            <a:r>
              <a:rPr lang="en-GB" altLang="en-US" sz="2800" dirty="0">
                <a:solidFill>
                  <a:srgbClr val="002060"/>
                </a:solidFill>
                <a:latin typeface="Perpetua" panose="02020502060401020303" pitchFamily="18" charset="0"/>
              </a:rPr>
              <a:t>Changes in:</a:t>
            </a:r>
          </a:p>
          <a:p>
            <a:pPr eaLnBrk="1" hangingPunct="1">
              <a:spcBef>
                <a:spcPct val="0"/>
              </a:spcBef>
              <a:buClrTx/>
              <a:buFontTx/>
              <a:buNone/>
              <a:defRPr/>
            </a:pPr>
            <a:endParaRPr lang="en-GB" altLang="en-US" sz="28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Wear and tear allowance</a:t>
            </a:r>
          </a:p>
          <a:p>
            <a:pPr marL="342900" indent="-342900">
              <a:spcBef>
                <a:spcPct val="0"/>
              </a:spcBef>
              <a:buClrTx/>
              <a:defRPr/>
            </a:pPr>
            <a:endParaRPr lang="en-GB" altLang="en-US" sz="10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Stamp duty</a:t>
            </a:r>
          </a:p>
          <a:p>
            <a:pPr marL="342900" indent="-342900">
              <a:spcBef>
                <a:spcPct val="0"/>
              </a:spcBef>
              <a:buClrTx/>
              <a:defRPr/>
            </a:pPr>
            <a:endParaRPr lang="en-GB" altLang="en-US" sz="10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Mortgage interest</a:t>
            </a:r>
          </a:p>
          <a:p>
            <a:pPr marL="342900" indent="-342900">
              <a:spcBef>
                <a:spcPct val="0"/>
              </a:spcBef>
              <a:buClrTx/>
              <a:defRPr/>
            </a:pPr>
            <a:endParaRPr lang="en-GB" altLang="en-US" sz="10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CGT</a:t>
            </a:r>
          </a:p>
          <a:p>
            <a:pPr marL="342900" indent="-342900">
              <a:spcBef>
                <a:spcPct val="0"/>
              </a:spcBef>
              <a:buClrTx/>
              <a:defRPr/>
            </a:pPr>
            <a:endParaRPr lang="en-GB" altLang="en-US" sz="1000" dirty="0">
              <a:solidFill>
                <a:srgbClr val="002060"/>
              </a:solidFill>
              <a:latin typeface="Perpetua" panose="02020502060401020303" pitchFamily="18" charset="0"/>
            </a:endParaRPr>
          </a:p>
          <a:p>
            <a:pPr marL="342900" indent="-342900">
              <a:spcBef>
                <a:spcPct val="0"/>
              </a:spcBef>
              <a:buClrTx/>
              <a:defRPr/>
            </a:pPr>
            <a:endParaRPr lang="en-GB" altLang="en-US" sz="1000" dirty="0">
              <a:solidFill>
                <a:srgbClr val="002060"/>
              </a:solidFill>
              <a:latin typeface="Perpetua" panose="02020502060401020303" pitchFamily="18" charset="0"/>
            </a:endParaRPr>
          </a:p>
          <a:p>
            <a:pPr eaLnBrk="1" hangingPunct="1">
              <a:spcBef>
                <a:spcPct val="0"/>
              </a:spcBef>
              <a:buClrTx/>
              <a:buFontTx/>
              <a:buNone/>
              <a:defRPr/>
            </a:pPr>
            <a:r>
              <a:rPr lang="en-GB" altLang="en-US" sz="2400" dirty="0">
                <a:solidFill>
                  <a:srgbClr val="002060"/>
                </a:solidFill>
                <a:latin typeface="Perpetua" panose="02020502060401020303" pitchFamily="18" charset="0"/>
              </a:rPr>
              <a:t>And tighter restrictions on borrowing by                                                 prudential regulatory authority</a:t>
            </a:r>
          </a:p>
        </p:txBody>
      </p:sp>
    </p:spTree>
    <p:extLst>
      <p:ext uri="{BB962C8B-B14F-4D97-AF65-F5344CB8AC3E}">
        <p14:creationId xmlns:p14="http://schemas.microsoft.com/office/powerpoint/2010/main" val="393194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1"/>
          <p:cNvSpPr txBox="1">
            <a:spLocks noChangeArrowheads="1"/>
          </p:cNvSpPr>
          <p:nvPr/>
        </p:nvSpPr>
        <p:spPr bwMode="auto">
          <a:xfrm>
            <a:off x="336100" y="1990977"/>
            <a:ext cx="83697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buFontTx/>
              <a:buNone/>
            </a:pPr>
            <a:r>
              <a:rPr lang="en-GB" altLang="en-US" sz="2800" dirty="0">
                <a:solidFill>
                  <a:srgbClr val="002060"/>
                </a:solidFill>
                <a:latin typeface="Perpetua" panose="02020502060401020303" pitchFamily="18" charset="0"/>
              </a:rPr>
              <a:t>Was:		10% of rental income</a:t>
            </a:r>
          </a:p>
          <a:p>
            <a:pPr eaLnBrk="1" hangingPunct="1">
              <a:spcBef>
                <a:spcPct val="0"/>
              </a:spcBef>
              <a:buClrTx/>
              <a:buFontTx/>
              <a:buNone/>
            </a:pPr>
            <a:endParaRPr lang="en-GB" altLang="en-US" sz="2800" dirty="0">
              <a:solidFill>
                <a:srgbClr val="002060"/>
              </a:solidFill>
              <a:latin typeface="Perpetua" panose="02020502060401020303" pitchFamily="18" charset="0"/>
            </a:endParaRPr>
          </a:p>
          <a:p>
            <a:pPr eaLnBrk="1" hangingPunct="1">
              <a:spcBef>
                <a:spcPct val="0"/>
              </a:spcBef>
              <a:buClrTx/>
              <a:buFontTx/>
              <a:buNone/>
            </a:pPr>
            <a:r>
              <a:rPr lang="en-GB" altLang="en-US" sz="2800" dirty="0">
                <a:solidFill>
                  <a:srgbClr val="002060"/>
                </a:solidFill>
                <a:latin typeface="Perpetua" panose="02020502060401020303" pitchFamily="18" charset="0"/>
              </a:rPr>
              <a:t>Now:		Since 6 April 2016 “wear and tear 								allowance” based on actual expenditure on 					replacement of furniture</a:t>
            </a:r>
          </a:p>
          <a:p>
            <a:pPr eaLnBrk="1" hangingPunct="1">
              <a:spcBef>
                <a:spcPct val="0"/>
              </a:spcBef>
              <a:buClrTx/>
              <a:buFontTx/>
              <a:buNone/>
            </a:pPr>
            <a:endParaRPr lang="en-GB" altLang="en-US" sz="2800" dirty="0">
              <a:solidFill>
                <a:srgbClr val="002060"/>
              </a:solidFill>
              <a:latin typeface="Perpetua" panose="02020502060401020303" pitchFamily="18" charset="0"/>
            </a:endParaRPr>
          </a:p>
          <a:p>
            <a:pPr eaLnBrk="1" hangingPunct="1">
              <a:spcBef>
                <a:spcPct val="0"/>
              </a:spcBef>
              <a:buClrTx/>
              <a:buFontTx/>
              <a:buNone/>
            </a:pPr>
            <a:r>
              <a:rPr lang="en-GB" altLang="en-US" sz="2800" dirty="0">
                <a:solidFill>
                  <a:srgbClr val="002060"/>
                </a:solidFill>
                <a:latin typeface="Perpetua" panose="02020502060401020303" pitchFamily="18" charset="0"/>
              </a:rPr>
              <a:t>So more profit is now taxable</a:t>
            </a:r>
          </a:p>
          <a:p>
            <a:pPr eaLnBrk="1" hangingPunct="1">
              <a:spcBef>
                <a:spcPct val="0"/>
              </a:spcBef>
              <a:buClrTx/>
              <a:buFontTx/>
              <a:buNone/>
            </a:pPr>
            <a:endParaRPr lang="en-GB" altLang="en-US" sz="3200" dirty="0"/>
          </a:p>
        </p:txBody>
      </p:sp>
      <p:sp>
        <p:nvSpPr>
          <p:cNvPr id="12" name="TextBox 11"/>
          <p:cNvSpPr txBox="1"/>
          <p:nvPr/>
        </p:nvSpPr>
        <p:spPr>
          <a:xfrm>
            <a:off x="304756" y="297816"/>
            <a:ext cx="3956532"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Wear and tear allowance</a:t>
            </a:r>
          </a:p>
          <a:p>
            <a:pPr>
              <a:spcBef>
                <a:spcPct val="0"/>
              </a:spcBef>
            </a:pPr>
            <a:r>
              <a:rPr lang="en-GB" sz="2800" b="1" dirty="0">
                <a:solidFill>
                  <a:srgbClr val="182B49"/>
                </a:solidFill>
                <a:latin typeface="Perpetua" panose="02020502060401020303" pitchFamily="18" charset="0"/>
                <a:ea typeface="+mj-ea"/>
                <a:cs typeface="+mj-cs"/>
              </a:rPr>
              <a:t>  </a:t>
            </a:r>
          </a:p>
        </p:txBody>
      </p:sp>
    </p:spTree>
    <p:extLst>
      <p:ext uri="{BB962C8B-B14F-4D97-AF65-F5344CB8AC3E}">
        <p14:creationId xmlns:p14="http://schemas.microsoft.com/office/powerpoint/2010/main" val="24569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9" name="TextBox 1"/>
          <p:cNvSpPr txBox="1">
            <a:spLocks noChangeArrowheads="1"/>
          </p:cNvSpPr>
          <p:nvPr/>
        </p:nvSpPr>
        <p:spPr bwMode="auto">
          <a:xfrm>
            <a:off x="273540" y="1824605"/>
            <a:ext cx="855821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pPr>
            <a:r>
              <a:rPr lang="en-GB" altLang="en-US" sz="2800" dirty="0">
                <a:solidFill>
                  <a:srgbClr val="002060"/>
                </a:solidFill>
                <a:latin typeface="Perpetua" panose="02020502060401020303" pitchFamily="18" charset="0"/>
              </a:rPr>
              <a:t>Extra 3% for additional residential properties over the value of £40,000 bought from 1</a:t>
            </a:r>
            <a:r>
              <a:rPr lang="en-GB" altLang="en-US" sz="2800" baseline="30000" dirty="0">
                <a:solidFill>
                  <a:srgbClr val="002060"/>
                </a:solidFill>
                <a:latin typeface="Perpetua" panose="02020502060401020303" pitchFamily="18" charset="0"/>
              </a:rPr>
              <a:t>st</a:t>
            </a:r>
            <a:r>
              <a:rPr lang="en-GB" altLang="en-US" sz="2800" dirty="0">
                <a:solidFill>
                  <a:srgbClr val="002060"/>
                </a:solidFill>
                <a:latin typeface="Perpetua" panose="02020502060401020303" pitchFamily="18" charset="0"/>
              </a:rPr>
              <a:t> April 2016</a:t>
            </a:r>
          </a:p>
          <a:p>
            <a:pPr eaLnBrk="1" hangingPunct="1">
              <a:spcBef>
                <a:spcPct val="0"/>
              </a:spcBef>
              <a:buClrTx/>
            </a:pPr>
            <a:endParaRPr lang="en-GB" altLang="en-US" sz="1400" dirty="0">
              <a:solidFill>
                <a:srgbClr val="002060"/>
              </a:solidFill>
              <a:latin typeface="Perpetua" panose="02020502060401020303" pitchFamily="18" charset="0"/>
            </a:endParaRPr>
          </a:p>
          <a:p>
            <a:pPr>
              <a:spcBef>
                <a:spcPct val="0"/>
              </a:spcBef>
              <a:buClrTx/>
            </a:pPr>
            <a:endParaRPr lang="en-GB" altLang="en-US" sz="28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SDLT payable within 30 days of purchase but deductible for CGT</a:t>
            </a:r>
          </a:p>
          <a:p>
            <a:pPr marL="0" indent="0">
              <a:spcBef>
                <a:spcPct val="0"/>
              </a:spcBef>
              <a:buClrTx/>
              <a:buNone/>
            </a:pPr>
            <a:endParaRPr lang="en-GB" altLang="en-US" sz="28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Husband and wife treated as one unit</a:t>
            </a:r>
          </a:p>
          <a:p>
            <a:pPr marL="0" indent="0">
              <a:spcBef>
                <a:spcPct val="0"/>
              </a:spcBef>
              <a:buClrTx/>
              <a:buNone/>
            </a:pPr>
            <a:endParaRPr lang="en-GB" altLang="en-US" sz="1000" dirty="0">
              <a:solidFill>
                <a:srgbClr val="002060"/>
              </a:solidFill>
              <a:latin typeface="Perpetua" panose="02020502060401020303" pitchFamily="18" charset="0"/>
            </a:endParaRPr>
          </a:p>
          <a:p>
            <a:pPr marL="0" indent="0">
              <a:spcBef>
                <a:spcPct val="0"/>
              </a:spcBef>
              <a:buClrTx/>
              <a:buNone/>
            </a:pPr>
            <a:endParaRPr lang="en-GB" altLang="en-US" sz="1000" dirty="0">
              <a:solidFill>
                <a:srgbClr val="002060"/>
              </a:solidFill>
              <a:latin typeface="Perpetua" panose="02020502060401020303" pitchFamily="18" charset="0"/>
            </a:endParaRPr>
          </a:p>
          <a:p>
            <a:pPr marL="0" indent="0">
              <a:spcBef>
                <a:spcPct val="0"/>
              </a:spcBef>
              <a:buClrTx/>
              <a:buNone/>
            </a:pPr>
            <a:endParaRPr lang="en-GB" altLang="en-US" sz="2800" dirty="0">
              <a:solidFill>
                <a:srgbClr val="002060"/>
              </a:solidFill>
              <a:latin typeface="Perpetua" panose="02020502060401020303" pitchFamily="18" charset="0"/>
            </a:endParaRPr>
          </a:p>
          <a:p>
            <a:pPr marL="0" indent="0">
              <a:spcBef>
                <a:spcPct val="0"/>
              </a:spcBef>
              <a:buClrTx/>
              <a:buNone/>
            </a:pPr>
            <a:endParaRPr lang="en-GB" altLang="en-US" sz="800" dirty="0">
              <a:solidFill>
                <a:srgbClr val="002060"/>
              </a:solidFill>
              <a:latin typeface="Perpetua" panose="02020502060401020303" pitchFamily="18" charset="0"/>
            </a:endParaRPr>
          </a:p>
          <a:p>
            <a:pPr eaLnBrk="1" hangingPunct="1">
              <a:spcBef>
                <a:spcPct val="0"/>
              </a:spcBef>
              <a:buClrTx/>
            </a:pPr>
            <a:endParaRPr lang="en-GB" altLang="en-US" sz="2800" dirty="0">
              <a:solidFill>
                <a:srgbClr val="002060"/>
              </a:solidFill>
              <a:latin typeface="Perpetua" panose="02020502060401020303" pitchFamily="18" charset="0"/>
            </a:endParaRPr>
          </a:p>
        </p:txBody>
      </p:sp>
      <p:sp>
        <p:nvSpPr>
          <p:cNvPr id="12" name="TextBox 11"/>
          <p:cNvSpPr txBox="1"/>
          <p:nvPr/>
        </p:nvSpPr>
        <p:spPr>
          <a:xfrm>
            <a:off x="336097" y="352848"/>
            <a:ext cx="3214341"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SDLT on buy to lets</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2" name="TextBox 1"/>
          <p:cNvSpPr txBox="1"/>
          <p:nvPr/>
        </p:nvSpPr>
        <p:spPr>
          <a:xfrm>
            <a:off x="336097" y="6441253"/>
            <a:ext cx="8604936"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207170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36097" y="414889"/>
            <a:ext cx="3235181"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SDLT on Buy to Lets</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2" name="TextBox 1"/>
          <p:cNvSpPr txBox="1"/>
          <p:nvPr/>
        </p:nvSpPr>
        <p:spPr>
          <a:xfrm>
            <a:off x="336097" y="6179697"/>
            <a:ext cx="8604936"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
        <p:nvSpPr>
          <p:cNvPr id="13" name="TextBox 1"/>
          <p:cNvSpPr txBox="1">
            <a:spLocks noChangeArrowheads="1"/>
          </p:cNvSpPr>
          <p:nvPr/>
        </p:nvSpPr>
        <p:spPr bwMode="auto">
          <a:xfrm>
            <a:off x="186910" y="1330755"/>
            <a:ext cx="877018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endParaRPr lang="en-GB" altLang="en-US" sz="2800" dirty="0">
              <a:solidFill>
                <a:srgbClr val="002060"/>
              </a:solidFill>
              <a:latin typeface="Perpetua" panose="02020502060401020303" pitchFamily="18" charset="0"/>
            </a:endParaRPr>
          </a:p>
          <a:p>
            <a:pPr marL="0" indent="0">
              <a:spcBef>
                <a:spcPct val="0"/>
              </a:spcBef>
              <a:buClrTx/>
              <a:buNone/>
            </a:pPr>
            <a:r>
              <a:rPr lang="en-GB" altLang="en-US" sz="3200" dirty="0">
                <a:solidFill>
                  <a:srgbClr val="002060"/>
                </a:solidFill>
                <a:latin typeface="Perpetua" panose="02020502060401020303" pitchFamily="18" charset="0"/>
              </a:rPr>
              <a:t>Additional residential property purchase:</a:t>
            </a:r>
          </a:p>
          <a:p>
            <a:pPr marL="0" indent="0">
              <a:spcBef>
                <a:spcPct val="0"/>
              </a:spcBef>
              <a:buClrTx/>
              <a:buNone/>
            </a:pPr>
            <a:endParaRPr lang="en-GB" altLang="en-US" sz="3200" dirty="0">
              <a:solidFill>
                <a:srgbClr val="002060"/>
              </a:solidFill>
              <a:latin typeface="Perpetua" panose="02020502060401020303" pitchFamily="18" charset="0"/>
            </a:endParaRPr>
          </a:p>
          <a:p>
            <a:pPr>
              <a:spcBef>
                <a:spcPct val="0"/>
              </a:spcBef>
              <a:buClrTx/>
            </a:pPr>
            <a:r>
              <a:rPr lang="en-GB" altLang="en-US" sz="3200" dirty="0">
                <a:solidFill>
                  <a:srgbClr val="002060"/>
                </a:solidFill>
                <a:latin typeface="Perpetua" panose="02020502060401020303" pitchFamily="18" charset="0"/>
              </a:rPr>
              <a:t>3% tax on the first £125,000                     </a:t>
            </a:r>
          </a:p>
          <a:p>
            <a:pPr>
              <a:spcBef>
                <a:spcPct val="0"/>
              </a:spcBef>
              <a:buClrTx/>
            </a:pPr>
            <a:r>
              <a:rPr lang="en-GB" altLang="en-US" sz="3200" dirty="0">
                <a:solidFill>
                  <a:srgbClr val="002060"/>
                </a:solidFill>
                <a:latin typeface="Perpetua" panose="02020502060401020303" pitchFamily="18" charset="0"/>
              </a:rPr>
              <a:t>5% on the portion up to £250,000</a:t>
            </a:r>
          </a:p>
          <a:p>
            <a:pPr>
              <a:spcBef>
                <a:spcPct val="0"/>
              </a:spcBef>
              <a:buClrTx/>
            </a:pPr>
            <a:r>
              <a:rPr lang="en-GB" altLang="en-US" sz="3200" dirty="0">
                <a:solidFill>
                  <a:srgbClr val="002060"/>
                </a:solidFill>
                <a:latin typeface="Perpetua" panose="02020502060401020303" pitchFamily="18" charset="0"/>
              </a:rPr>
              <a:t>8% on the portion up to £925,000            </a:t>
            </a:r>
          </a:p>
          <a:p>
            <a:pPr>
              <a:spcBef>
                <a:spcPct val="0"/>
              </a:spcBef>
              <a:buClrTx/>
            </a:pPr>
            <a:r>
              <a:rPr lang="en-GB" altLang="en-US" sz="3200" dirty="0">
                <a:solidFill>
                  <a:srgbClr val="002060"/>
                </a:solidFill>
                <a:latin typeface="Perpetua" panose="02020502060401020303" pitchFamily="18" charset="0"/>
              </a:rPr>
              <a:t>13% on the portion up to £1.5 million</a:t>
            </a:r>
          </a:p>
          <a:p>
            <a:pPr>
              <a:spcBef>
                <a:spcPct val="0"/>
              </a:spcBef>
              <a:buClrTx/>
            </a:pPr>
            <a:r>
              <a:rPr lang="en-GB" altLang="en-US" sz="3200" dirty="0">
                <a:solidFill>
                  <a:srgbClr val="002060"/>
                </a:solidFill>
                <a:latin typeface="Perpetua" panose="02020502060401020303" pitchFamily="18" charset="0"/>
              </a:rPr>
              <a:t>15% on everything over that</a:t>
            </a:r>
          </a:p>
          <a:p>
            <a:pPr>
              <a:spcBef>
                <a:spcPct val="0"/>
              </a:spcBef>
              <a:buClrTx/>
            </a:pPr>
            <a:r>
              <a:rPr lang="en-GB" altLang="en-US" sz="3200" dirty="0">
                <a:solidFill>
                  <a:srgbClr val="002060"/>
                </a:solidFill>
                <a:latin typeface="Perpetua" panose="02020502060401020303" pitchFamily="18" charset="0"/>
              </a:rPr>
              <a:t>Above figures for the UK excluding Scotland</a:t>
            </a:r>
          </a:p>
        </p:txBody>
      </p:sp>
    </p:spTree>
    <p:extLst>
      <p:ext uri="{BB962C8B-B14F-4D97-AF65-F5344CB8AC3E}">
        <p14:creationId xmlns:p14="http://schemas.microsoft.com/office/powerpoint/2010/main" val="1371529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9545" y="405732"/>
            <a:ext cx="3174267" cy="523220"/>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3% additional SDLT</a:t>
            </a:r>
            <a:endParaRPr lang="en-GB" sz="2800" b="1" dirty="0">
              <a:solidFill>
                <a:srgbClr val="182B49"/>
              </a:solidFill>
              <a:latin typeface="Perpetua" panose="02020502060401020303" pitchFamily="18" charset="0"/>
              <a:ea typeface="+mj-ea"/>
              <a:cs typeface="+mj-cs"/>
            </a:endParaRPr>
          </a:p>
        </p:txBody>
      </p:sp>
      <p:sp>
        <p:nvSpPr>
          <p:cNvPr id="2" name="TextBox 1"/>
          <p:cNvSpPr txBox="1"/>
          <p:nvPr/>
        </p:nvSpPr>
        <p:spPr>
          <a:xfrm>
            <a:off x="269532" y="6108744"/>
            <a:ext cx="8604936"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
        <p:nvSpPr>
          <p:cNvPr id="13" name="TextBox 1"/>
          <p:cNvSpPr txBox="1">
            <a:spLocks noChangeArrowheads="1"/>
          </p:cNvSpPr>
          <p:nvPr/>
        </p:nvSpPr>
        <p:spPr bwMode="auto">
          <a:xfrm>
            <a:off x="273540" y="1941493"/>
            <a:ext cx="877018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r>
              <a:rPr lang="en-GB" altLang="en-US" sz="2800" dirty="0">
                <a:solidFill>
                  <a:srgbClr val="002060"/>
                </a:solidFill>
                <a:latin typeface="Perpetua" panose="02020502060401020303" pitchFamily="18" charset="0"/>
              </a:rPr>
              <a:t>Includes holiday lets</a:t>
            </a:r>
          </a:p>
          <a:p>
            <a:pPr>
              <a:spcBef>
                <a:spcPct val="0"/>
              </a:spcBef>
              <a:buClrTx/>
            </a:pPr>
            <a:endParaRPr lang="en-GB" altLang="en-US" sz="14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Also includes property for children if parents leave name on title deeds</a:t>
            </a:r>
          </a:p>
          <a:p>
            <a:pPr>
              <a:spcBef>
                <a:spcPct val="0"/>
              </a:spcBef>
              <a:buClrTx/>
            </a:pPr>
            <a:endParaRPr lang="en-GB" altLang="en-US" sz="14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Caravans, houseboats excluded</a:t>
            </a:r>
          </a:p>
          <a:p>
            <a:pPr>
              <a:spcBef>
                <a:spcPct val="0"/>
              </a:spcBef>
              <a:buClrTx/>
            </a:pPr>
            <a:endParaRPr lang="en-GB" altLang="en-US" sz="14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Granny flats – the 30% rule</a:t>
            </a:r>
          </a:p>
        </p:txBody>
      </p:sp>
    </p:spTree>
    <p:extLst>
      <p:ext uri="{BB962C8B-B14F-4D97-AF65-F5344CB8AC3E}">
        <p14:creationId xmlns:p14="http://schemas.microsoft.com/office/powerpoint/2010/main" val="184379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2052" y="344949"/>
            <a:ext cx="2113079"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Concessions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36098" y="1598260"/>
            <a:ext cx="8415338"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pPr>
            <a:r>
              <a:rPr lang="en-GB" altLang="en-US" sz="2800" dirty="0">
                <a:solidFill>
                  <a:srgbClr val="002060"/>
                </a:solidFill>
                <a:latin typeface="Perpetua" panose="02020502060401020303" pitchFamily="18" charset="0"/>
              </a:rPr>
              <a:t>Sale of main residence</a:t>
            </a:r>
          </a:p>
          <a:p>
            <a:pPr marL="0" indent="0" eaLnBrk="1" hangingPunct="1">
              <a:spcBef>
                <a:spcPct val="0"/>
              </a:spcBef>
              <a:buClrTx/>
              <a:buNone/>
            </a:pPr>
            <a:endParaRPr lang="en-GB" altLang="en-US" sz="2800" dirty="0">
              <a:solidFill>
                <a:srgbClr val="002060"/>
              </a:solidFill>
              <a:latin typeface="Perpetua" panose="02020502060401020303" pitchFamily="18" charset="0"/>
            </a:endParaRPr>
          </a:p>
          <a:p>
            <a:pPr eaLnBrk="1" hangingPunct="1">
              <a:spcBef>
                <a:spcPct val="0"/>
              </a:spcBef>
              <a:buClrTx/>
            </a:pPr>
            <a:r>
              <a:rPr lang="en-GB" altLang="en-US" sz="2800" dirty="0">
                <a:solidFill>
                  <a:srgbClr val="002060"/>
                </a:solidFill>
                <a:latin typeface="Perpetua" panose="02020502060401020303" pitchFamily="18" charset="0"/>
              </a:rPr>
              <a:t>Purchase of another main residence - sale of original within 3 years</a:t>
            </a:r>
          </a:p>
          <a:p>
            <a:pPr marL="0" indent="0" eaLnBrk="1" hangingPunct="1">
              <a:spcBef>
                <a:spcPct val="0"/>
              </a:spcBef>
              <a:buClrTx/>
              <a:buNone/>
            </a:pPr>
            <a:endParaRPr lang="en-GB" altLang="en-US" sz="2800" dirty="0">
              <a:solidFill>
                <a:srgbClr val="002060"/>
              </a:solidFill>
              <a:latin typeface="Perpetua" panose="02020502060401020303" pitchFamily="18" charset="0"/>
            </a:endParaRPr>
          </a:p>
          <a:p>
            <a:pPr eaLnBrk="1" hangingPunct="1">
              <a:spcBef>
                <a:spcPct val="0"/>
              </a:spcBef>
              <a:buClrTx/>
            </a:pPr>
            <a:r>
              <a:rPr lang="en-GB" altLang="en-US" sz="2800" dirty="0">
                <a:solidFill>
                  <a:srgbClr val="002060"/>
                </a:solidFill>
                <a:latin typeface="Perpetua" panose="02020502060401020303" pitchFamily="18" charset="0"/>
              </a:rPr>
              <a:t>No 3% SDLT surcharge</a:t>
            </a:r>
          </a:p>
          <a:p>
            <a:pPr marL="0" indent="0" eaLnBrk="1" hangingPunct="1">
              <a:spcBef>
                <a:spcPct val="0"/>
              </a:spcBef>
              <a:buClrTx/>
              <a:buNone/>
            </a:pPr>
            <a:endParaRPr lang="en-GB" altLang="en-US" sz="2800" dirty="0">
              <a:solidFill>
                <a:srgbClr val="002060"/>
              </a:solidFill>
              <a:latin typeface="Perpetua" panose="02020502060401020303" pitchFamily="18" charset="0"/>
            </a:endParaRPr>
          </a:p>
          <a:p>
            <a:pPr eaLnBrk="1" hangingPunct="1">
              <a:spcBef>
                <a:spcPct val="0"/>
              </a:spcBef>
              <a:buClrTx/>
            </a:pPr>
            <a:r>
              <a:rPr lang="en-GB" altLang="en-US" sz="2800" dirty="0">
                <a:solidFill>
                  <a:srgbClr val="002060"/>
                </a:solidFill>
                <a:latin typeface="Perpetua" panose="02020502060401020303" pitchFamily="18" charset="0"/>
              </a:rPr>
              <a:t>But need to pay SDLT up front and then recover</a:t>
            </a:r>
          </a:p>
          <a:p>
            <a:pPr eaLnBrk="1" hangingPunct="1">
              <a:spcBef>
                <a:spcPct val="0"/>
              </a:spcBef>
              <a:buClrTx/>
            </a:pPr>
            <a:endParaRPr lang="en-GB" altLang="en-US" sz="1000" dirty="0">
              <a:solidFill>
                <a:srgbClr val="002060"/>
              </a:solidFill>
              <a:latin typeface="Perpetua" panose="02020502060401020303" pitchFamily="18" charset="0"/>
            </a:endParaRPr>
          </a:p>
          <a:p>
            <a:pPr marL="0" indent="0">
              <a:spcBef>
                <a:spcPct val="0"/>
              </a:spcBef>
              <a:buClrTx/>
              <a:buNone/>
              <a:defRPr/>
            </a:pPr>
            <a:endParaRPr lang="en-GB" altLang="en-US" sz="2800" dirty="0">
              <a:solidFill>
                <a:srgbClr val="002060"/>
              </a:solidFill>
              <a:latin typeface="Perpetua" panose="02020502060401020303" pitchFamily="18" charset="0"/>
            </a:endParaRPr>
          </a:p>
          <a:p>
            <a:pPr eaLnBrk="1" hangingPunct="1">
              <a:spcBef>
                <a:spcPct val="0"/>
              </a:spcBef>
              <a:buClrTx/>
            </a:pPr>
            <a:endParaRPr lang="en-GB" altLang="en-US" sz="2800" dirty="0">
              <a:solidFill>
                <a:srgbClr val="002060"/>
              </a:solidFill>
              <a:latin typeface="Perpetua" panose="02020502060401020303" pitchFamily="18" charset="0"/>
            </a:endParaRPr>
          </a:p>
        </p:txBody>
      </p:sp>
      <p:sp>
        <p:nvSpPr>
          <p:cNvPr id="2" name="TextBox 1"/>
          <p:cNvSpPr txBox="1"/>
          <p:nvPr/>
        </p:nvSpPr>
        <p:spPr>
          <a:xfrm>
            <a:off x="352052" y="616698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211557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2" name="TextBox 11"/>
          <p:cNvSpPr txBox="1"/>
          <p:nvPr/>
        </p:nvSpPr>
        <p:spPr>
          <a:xfrm>
            <a:off x="352052" y="162069"/>
            <a:ext cx="6067036" cy="1200329"/>
          </a:xfrm>
          <a:prstGeom prst="rect">
            <a:avLst/>
          </a:prstGeom>
          <a:noFill/>
        </p:spPr>
        <p:txBody>
          <a:bodyPr wrap="square" rtlCol="0">
            <a:spAutoFit/>
          </a:bodyPr>
          <a:lstStyle/>
          <a:p>
            <a:pPr>
              <a:spcBef>
                <a:spcPct val="0"/>
              </a:spcBef>
            </a:pPr>
            <a:r>
              <a:rPr lang="en-GB" sz="3600" b="1" kern="0" dirty="0">
                <a:solidFill>
                  <a:srgbClr val="002060"/>
                </a:solidFill>
                <a:latin typeface="Perpetua" panose="02020502060401020303" pitchFamily="18" charset="0"/>
              </a:rPr>
              <a:t>Stamp Duty holiday</a:t>
            </a:r>
          </a:p>
          <a:p>
            <a:pPr>
              <a:spcBef>
                <a:spcPct val="0"/>
              </a:spcBef>
            </a:pPr>
            <a:r>
              <a:rPr lang="en-GB" sz="36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272090" y="1243478"/>
            <a:ext cx="84153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eaLnBrk="1" hangingPunct="1">
              <a:spcBef>
                <a:spcPct val="0"/>
              </a:spcBef>
              <a:buClrTx/>
              <a:buNone/>
            </a:pPr>
            <a:endParaRPr lang="en-GB" altLang="en-US" sz="3200" dirty="0">
              <a:solidFill>
                <a:srgbClr val="002060"/>
              </a:solidFill>
              <a:latin typeface="Perpetua" panose="02020502060401020303" pitchFamily="18" charset="0"/>
            </a:endParaRPr>
          </a:p>
          <a:p>
            <a:pPr eaLnBrk="1" hangingPunct="1">
              <a:spcBef>
                <a:spcPct val="0"/>
              </a:spcBef>
              <a:buClrTx/>
            </a:pPr>
            <a:endParaRPr lang="en-GB" altLang="en-US" sz="3200" dirty="0">
              <a:solidFill>
                <a:srgbClr val="002060"/>
              </a:solidFill>
              <a:latin typeface="Perpetua" panose="02020502060401020303" pitchFamily="18" charset="0"/>
            </a:endParaRPr>
          </a:p>
          <a:p>
            <a:pPr eaLnBrk="1" hangingPunct="1">
              <a:spcBef>
                <a:spcPct val="0"/>
              </a:spcBef>
              <a:buClrTx/>
            </a:pPr>
            <a:r>
              <a:rPr lang="en-GB" altLang="en-US" sz="3200" dirty="0">
                <a:solidFill>
                  <a:srgbClr val="002060"/>
                </a:solidFill>
                <a:latin typeface="Perpetua" panose="02020502060401020303" pitchFamily="18" charset="0"/>
              </a:rPr>
              <a:t>No stamp duty on first £500,000 of purchase until 30 June 2021 (£250,00 until 30 September 2021) 3% surcharge still applies</a:t>
            </a:r>
          </a:p>
          <a:p>
            <a:pPr marL="0" indent="0" eaLnBrk="1" hangingPunct="1">
              <a:spcBef>
                <a:spcPct val="0"/>
              </a:spcBef>
              <a:buClrTx/>
              <a:buNone/>
            </a:pPr>
            <a:endParaRPr lang="en-GB" altLang="en-US" sz="3200" dirty="0">
              <a:solidFill>
                <a:srgbClr val="002060"/>
              </a:solidFill>
              <a:latin typeface="Perpetua" panose="02020502060401020303" pitchFamily="18" charset="0"/>
            </a:endParaRPr>
          </a:p>
          <a:p>
            <a:pPr eaLnBrk="1" hangingPunct="1">
              <a:spcBef>
                <a:spcPct val="0"/>
              </a:spcBef>
              <a:buClrTx/>
            </a:pPr>
            <a:r>
              <a:rPr lang="en-GB" altLang="en-US" sz="3200" dirty="0">
                <a:solidFill>
                  <a:srgbClr val="002060"/>
                </a:solidFill>
                <a:latin typeface="Perpetua" panose="02020502060401020303" pitchFamily="18" charset="0"/>
              </a:rPr>
              <a:t>Could currently save £15,000 (but will purchase price be increased?)</a:t>
            </a:r>
          </a:p>
          <a:p>
            <a:pPr eaLnBrk="1" hangingPunct="1">
              <a:spcBef>
                <a:spcPct val="0"/>
              </a:spcBef>
              <a:buClrTx/>
            </a:pPr>
            <a:endParaRPr lang="en-GB" altLang="en-US" sz="3200" dirty="0">
              <a:solidFill>
                <a:srgbClr val="002060"/>
              </a:solidFill>
              <a:latin typeface="Perpetua" panose="02020502060401020303" pitchFamily="18" charset="0"/>
            </a:endParaRPr>
          </a:p>
          <a:p>
            <a:pPr marL="0" indent="0">
              <a:spcBef>
                <a:spcPct val="0"/>
              </a:spcBef>
              <a:buClrTx/>
              <a:buNone/>
              <a:defRPr/>
            </a:pPr>
            <a:endParaRPr lang="en-GB" altLang="en-US" sz="3200" dirty="0">
              <a:solidFill>
                <a:srgbClr val="002060"/>
              </a:solidFill>
              <a:latin typeface="Perpetua" panose="02020502060401020303" pitchFamily="18" charset="0"/>
            </a:endParaRPr>
          </a:p>
          <a:p>
            <a:pPr eaLnBrk="1" hangingPunct="1">
              <a:spcBef>
                <a:spcPct val="0"/>
              </a:spcBef>
              <a:buClrTx/>
            </a:pPr>
            <a:endParaRPr lang="en-GB" altLang="en-US" sz="3200" dirty="0">
              <a:solidFill>
                <a:srgbClr val="002060"/>
              </a:solidFill>
              <a:latin typeface="Perpetua" panose="02020502060401020303" pitchFamily="18" charset="0"/>
            </a:endParaRPr>
          </a:p>
        </p:txBody>
      </p:sp>
    </p:spTree>
    <p:extLst>
      <p:ext uri="{BB962C8B-B14F-4D97-AF65-F5344CB8AC3E}">
        <p14:creationId xmlns:p14="http://schemas.microsoft.com/office/powerpoint/2010/main" val="28452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322289"/>
            <a:ext cx="2999539"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Mortgage interest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336098" y="1727113"/>
            <a:ext cx="858414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buFontTx/>
              <a:buNone/>
            </a:pPr>
            <a:r>
              <a:rPr lang="en-GB" altLang="en-US" sz="2800" dirty="0">
                <a:solidFill>
                  <a:srgbClr val="002060"/>
                </a:solidFill>
                <a:latin typeface="Perpetua" panose="02020502060401020303" pitchFamily="18" charset="0"/>
              </a:rPr>
              <a:t>2016-17:			Mortgage interest fully offset 										against rent for tax purposes</a:t>
            </a:r>
          </a:p>
          <a:p>
            <a:pPr eaLnBrk="1" hangingPunct="1">
              <a:spcBef>
                <a:spcPct val="0"/>
              </a:spcBef>
              <a:buClrTx/>
              <a:buFontTx/>
              <a:buNone/>
            </a:pPr>
            <a:endParaRPr lang="en-GB" altLang="en-US" sz="2800" dirty="0">
              <a:solidFill>
                <a:srgbClr val="002060"/>
              </a:solidFill>
              <a:latin typeface="Perpetua" panose="02020502060401020303" pitchFamily="18" charset="0"/>
            </a:endParaRPr>
          </a:p>
          <a:p>
            <a:pPr eaLnBrk="1" hangingPunct="1">
              <a:spcBef>
                <a:spcPct val="0"/>
              </a:spcBef>
              <a:buClrTx/>
              <a:buFontTx/>
              <a:buNone/>
            </a:pPr>
            <a:r>
              <a:rPr lang="en-GB" altLang="en-US" sz="2800" dirty="0">
                <a:solidFill>
                  <a:srgbClr val="002060"/>
                </a:solidFill>
                <a:latin typeface="Perpetua" panose="02020502060401020303" pitchFamily="18" charset="0"/>
              </a:rPr>
              <a:t>2017-20:			Phasing out of higher rate tax relief 								(25% pa)</a:t>
            </a:r>
          </a:p>
          <a:p>
            <a:pPr eaLnBrk="1" hangingPunct="1">
              <a:spcBef>
                <a:spcPct val="0"/>
              </a:spcBef>
              <a:buClrTx/>
              <a:buFontTx/>
              <a:buNone/>
            </a:pPr>
            <a:endParaRPr lang="en-GB" altLang="en-US" sz="2800" dirty="0">
              <a:solidFill>
                <a:srgbClr val="002060"/>
              </a:solidFill>
              <a:latin typeface="Perpetua" panose="02020502060401020303" pitchFamily="18" charset="0"/>
            </a:endParaRPr>
          </a:p>
          <a:p>
            <a:pPr eaLnBrk="1" hangingPunct="1">
              <a:spcBef>
                <a:spcPct val="0"/>
              </a:spcBef>
              <a:buClrTx/>
              <a:buFontTx/>
              <a:buNone/>
            </a:pPr>
            <a:r>
              <a:rPr lang="en-GB" altLang="en-US" sz="2800" dirty="0">
                <a:solidFill>
                  <a:srgbClr val="002060"/>
                </a:solidFill>
                <a:latin typeface="Perpetua" panose="02020502060401020303" pitchFamily="18" charset="0"/>
              </a:rPr>
              <a:t>From 6/4/20:	Tax on full rental income with a tax 								credit for basic rate tax on mortgage interest</a:t>
            </a: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179458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9546" y="373761"/>
            <a:ext cx="369203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Impact on larger loans </a:t>
            </a:r>
          </a:p>
          <a:p>
            <a:pPr>
              <a:spcBef>
                <a:spcPct val="0"/>
              </a:spcBef>
            </a:pPr>
            <a:r>
              <a:rPr lang="en-GB" sz="2800" b="1" dirty="0">
                <a:solidFill>
                  <a:srgbClr val="182B49"/>
                </a:solidFill>
                <a:latin typeface="Perpetua" panose="02020502060401020303" pitchFamily="18" charset="0"/>
                <a:ea typeface="+mj-ea"/>
                <a:cs typeface="+mj-cs"/>
              </a:rPr>
              <a:t>  </a:t>
            </a:r>
          </a:p>
        </p:txBody>
      </p:sp>
      <p:graphicFrame>
        <p:nvGraphicFramePr>
          <p:cNvPr id="8" name="Table 7"/>
          <p:cNvGraphicFramePr>
            <a:graphicFrameLocks noGrp="1"/>
          </p:cNvGraphicFramePr>
          <p:nvPr/>
        </p:nvGraphicFramePr>
        <p:xfrm>
          <a:off x="479503" y="1204758"/>
          <a:ext cx="8550834" cy="4711703"/>
        </p:xfrm>
        <a:graphic>
          <a:graphicData uri="http://schemas.openxmlformats.org/drawingml/2006/table">
            <a:tbl>
              <a:tblPr firstRow="1" bandRow="1">
                <a:tableStyleId>{2D5ABB26-0587-4C30-8999-92F81FD0307C}</a:tableStyleId>
              </a:tblPr>
              <a:tblGrid>
                <a:gridCol w="3415295">
                  <a:extLst>
                    <a:ext uri="{9D8B030D-6E8A-4147-A177-3AD203B41FA5}">
                      <a16:colId xmlns:a16="http://schemas.microsoft.com/office/drawing/2014/main" val="20000"/>
                    </a:ext>
                  </a:extLst>
                </a:gridCol>
                <a:gridCol w="2101735">
                  <a:extLst>
                    <a:ext uri="{9D8B030D-6E8A-4147-A177-3AD203B41FA5}">
                      <a16:colId xmlns:a16="http://schemas.microsoft.com/office/drawing/2014/main" val="20001"/>
                    </a:ext>
                  </a:extLst>
                </a:gridCol>
                <a:gridCol w="1519130">
                  <a:extLst>
                    <a:ext uri="{9D8B030D-6E8A-4147-A177-3AD203B41FA5}">
                      <a16:colId xmlns:a16="http://schemas.microsoft.com/office/drawing/2014/main" val="20002"/>
                    </a:ext>
                  </a:extLst>
                </a:gridCol>
                <a:gridCol w="1514674">
                  <a:extLst>
                    <a:ext uri="{9D8B030D-6E8A-4147-A177-3AD203B41FA5}">
                      <a16:colId xmlns:a16="http://schemas.microsoft.com/office/drawing/2014/main" val="20003"/>
                    </a:ext>
                  </a:extLst>
                </a:gridCol>
              </a:tblGrid>
              <a:tr h="711323">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002060"/>
                          </a:solidFill>
                          <a:latin typeface="Perpetua" panose="02020502060401020303" pitchFamily="18" charset="0"/>
                        </a:rPr>
                        <a:t>2016/17</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b="1"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0188">
                <a:tc>
                  <a:txBody>
                    <a:bodyPr/>
                    <a:lstStyle/>
                    <a:p>
                      <a:r>
                        <a:rPr lang="en-GB" sz="2400" dirty="0">
                          <a:solidFill>
                            <a:srgbClr val="002060"/>
                          </a:solidFill>
                          <a:latin typeface="Perpetua" panose="02020502060401020303" pitchFamily="18" charset="0"/>
                        </a:rPr>
                        <a:t>Rent </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£40,000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0188">
                <a:tc>
                  <a:txBody>
                    <a:bodyPr/>
                    <a:lstStyle/>
                    <a:p>
                      <a:r>
                        <a:rPr lang="en-GB" sz="2400" dirty="0">
                          <a:solidFill>
                            <a:srgbClr val="002060"/>
                          </a:solidFill>
                          <a:latin typeface="Perpetua" panose="02020502060401020303" pitchFamily="18" charset="0"/>
                        </a:rPr>
                        <a:t>Mortgage Interest </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£30,000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188">
                <a:tc>
                  <a:txBody>
                    <a:bodyPr/>
                    <a:lstStyle/>
                    <a:p>
                      <a:r>
                        <a:rPr lang="en-GB" sz="2400" dirty="0">
                          <a:solidFill>
                            <a:srgbClr val="002060"/>
                          </a:solidFill>
                          <a:latin typeface="Perpetua" panose="02020502060401020303" pitchFamily="18" charset="0"/>
                        </a:rPr>
                        <a:t>Gross profit</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£10,000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47383">
                <a:tc>
                  <a:txBody>
                    <a:bodyPr/>
                    <a:lstStyle/>
                    <a:p>
                      <a:r>
                        <a:rPr lang="en-GB" sz="2400" dirty="0">
                          <a:solidFill>
                            <a:srgbClr val="002060"/>
                          </a:solidFill>
                          <a:latin typeface="Perpetua" panose="02020502060401020303" pitchFamily="18" charset="0"/>
                        </a:rPr>
                        <a:t>Tax</a:t>
                      </a:r>
                    </a:p>
                    <a:p>
                      <a:r>
                        <a:rPr lang="en-GB" sz="2400" dirty="0">
                          <a:solidFill>
                            <a:srgbClr val="002060"/>
                          </a:solidFill>
                          <a:latin typeface="Perpetua" panose="02020502060401020303" pitchFamily="18" charset="0"/>
                        </a:rPr>
                        <a:t>BR tax credit</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u="none" dirty="0">
                          <a:solidFill>
                            <a:srgbClr val="002060"/>
                          </a:solidFill>
                          <a:latin typeface="Perpetua" panose="02020502060401020303" pitchFamily="18" charset="0"/>
                        </a:rPr>
                        <a:t>£  4,000</a:t>
                      </a:r>
                    </a:p>
                    <a:p>
                      <a:r>
                        <a:rPr lang="en-GB" sz="2400" u="none" dirty="0">
                          <a:solidFill>
                            <a:srgbClr val="002060"/>
                          </a:solidFill>
                          <a:latin typeface="Perpetua" panose="02020502060401020303" pitchFamily="18" charset="0"/>
                        </a:rPr>
                        <a:t>      -</a:t>
                      </a:r>
                    </a:p>
                    <a:p>
                      <a:r>
                        <a:rPr lang="en-GB" sz="2400" u="none" dirty="0">
                          <a:solidFill>
                            <a:srgbClr val="002060"/>
                          </a:solidFill>
                          <a:latin typeface="Perpetua" panose="02020502060401020303" pitchFamily="18" charset="0"/>
                        </a:rPr>
                        <a:t>______</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5981">
                <a:tc>
                  <a:txBody>
                    <a:bodyPr/>
                    <a:lstStyle/>
                    <a:p>
                      <a:r>
                        <a:rPr lang="en-GB" sz="2400" dirty="0">
                          <a:solidFill>
                            <a:srgbClr val="002060"/>
                          </a:solidFill>
                          <a:latin typeface="Perpetua" panose="02020502060401020303" pitchFamily="18" charset="0"/>
                        </a:rPr>
                        <a:t>Total tax</a:t>
                      </a:r>
                    </a:p>
                    <a:p>
                      <a:r>
                        <a:rPr lang="en-GB" sz="2400" dirty="0">
                          <a:solidFill>
                            <a:srgbClr val="002060"/>
                          </a:solidFill>
                          <a:latin typeface="Perpetua" panose="02020502060401020303" pitchFamily="18" charset="0"/>
                        </a:rPr>
                        <a:t>Net profit</a:t>
                      </a:r>
                    </a:p>
                    <a:p>
                      <a:endParaRPr lang="en-GB" sz="2400" dirty="0">
                        <a:solidFill>
                          <a:srgbClr val="002060"/>
                        </a:solidFill>
                        <a:latin typeface="Perpetua" panose="02020502060401020303" pitchFamily="18" charset="0"/>
                      </a:endParaRPr>
                    </a:p>
                    <a:p>
                      <a:r>
                        <a:rPr lang="en-GB" sz="2400" dirty="0">
                          <a:solidFill>
                            <a:srgbClr val="002060"/>
                          </a:solidFill>
                          <a:latin typeface="Perpetua" panose="02020502060401020303" pitchFamily="18" charset="0"/>
                        </a:rPr>
                        <a:t>40% taxpayer</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  4,000</a:t>
                      </a:r>
                    </a:p>
                    <a:p>
                      <a:r>
                        <a:rPr lang="en-GB" sz="2400" b="1" dirty="0">
                          <a:solidFill>
                            <a:srgbClr val="002060"/>
                          </a:solidFill>
                          <a:latin typeface="Perpetua" panose="02020502060401020303" pitchFamily="18" charset="0"/>
                        </a:rPr>
                        <a:t>£  6,000</a:t>
                      </a:r>
                    </a:p>
                    <a:p>
                      <a:endParaRPr lang="en-GB" sz="2400" b="1" dirty="0">
                        <a:solidFill>
                          <a:srgbClr val="002060"/>
                        </a:solidFill>
                        <a:latin typeface="Perpetua" panose="02020502060401020303" pitchFamily="18" charset="0"/>
                      </a:endParaRPr>
                    </a:p>
                    <a:p>
                      <a:endParaRPr lang="en-GB" sz="2400" b="1" dirty="0">
                        <a:solidFill>
                          <a:srgbClr val="002060"/>
                        </a:solidFill>
                        <a:latin typeface="Perpetua" panose="02020502060401020303" pitchFamily="18" charset="0"/>
                      </a:endParaRP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TextBox 6"/>
          <p:cNvSpPr txBox="1"/>
          <p:nvPr/>
        </p:nvSpPr>
        <p:spPr>
          <a:xfrm>
            <a:off x="146107" y="6032938"/>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111870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 Box 2"/>
          <p:cNvSpPr txBox="1">
            <a:spLocks noChangeArrowheads="1"/>
          </p:cNvSpPr>
          <p:nvPr/>
        </p:nvSpPr>
        <p:spPr bwMode="auto">
          <a:xfrm>
            <a:off x="142152" y="1454329"/>
            <a:ext cx="8859696" cy="348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90000" tIns="46800" rIns="90000" bIns="46800">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eaLnBrk="1" hangingPunct="1">
              <a:spcBef>
                <a:spcPts val="0"/>
              </a:spcBef>
              <a:buClrTx/>
              <a:buFontTx/>
              <a:buNone/>
            </a:pPr>
            <a:r>
              <a:rPr lang="en-GB" altLang="en-US" sz="2800" dirty="0">
                <a:solidFill>
                  <a:srgbClr val="002060"/>
                </a:solidFill>
                <a:latin typeface="Perpetua" panose="02020502060401020303" pitchFamily="18" charset="0"/>
              </a:rPr>
              <a:t>These slides and the presentation in which they are used are put forward for  consideration only. They are based on fictitious persons. No action must be taken or refrained from based on their content. Accordingly, neither Technical Connection Limited nor </a:t>
            </a:r>
          </a:p>
          <a:p>
            <a:pPr algn="ctr" eaLnBrk="1" hangingPunct="1">
              <a:spcBef>
                <a:spcPts val="0"/>
              </a:spcBef>
              <a:buClrTx/>
              <a:buFontTx/>
              <a:buNone/>
            </a:pPr>
            <a:r>
              <a:rPr lang="en-GB" altLang="en-US" sz="2800" dirty="0">
                <a:solidFill>
                  <a:srgbClr val="002060"/>
                </a:solidFill>
                <a:latin typeface="Perpetua" panose="02020502060401020303" pitchFamily="18" charset="0"/>
              </a:rPr>
              <a:t>St. James’s Place nor any of its officers or employees can accept any responsibility for any loss arising of whatever nature to any person.  </a:t>
            </a:r>
          </a:p>
          <a:p>
            <a:pPr algn="ctr" eaLnBrk="1" hangingPunct="1">
              <a:spcBef>
                <a:spcPts val="0"/>
              </a:spcBef>
              <a:buClrTx/>
              <a:buFontTx/>
              <a:buNone/>
            </a:pPr>
            <a:r>
              <a:rPr lang="en-GB" altLang="en-US" sz="2600" b="1" dirty="0">
                <a:solidFill>
                  <a:srgbClr val="002060"/>
                </a:solidFill>
                <a:latin typeface="Perpetua" panose="02020502060401020303" pitchFamily="18" charset="0"/>
              </a:rPr>
              <a:t>Professional advice based on the facts of each case  is essential. These slides do NOT constitute advice.</a:t>
            </a:r>
          </a:p>
        </p:txBody>
      </p:sp>
    </p:spTree>
    <p:extLst>
      <p:ext uri="{BB962C8B-B14F-4D97-AF65-F5344CB8AC3E}">
        <p14:creationId xmlns:p14="http://schemas.microsoft.com/office/powerpoint/2010/main" val="365236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44036" y="296012"/>
            <a:ext cx="369203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Impact on larger loans </a:t>
            </a:r>
          </a:p>
          <a:p>
            <a:pPr>
              <a:spcBef>
                <a:spcPct val="0"/>
              </a:spcBef>
            </a:pPr>
            <a:r>
              <a:rPr lang="en-GB" sz="2800" b="1" dirty="0">
                <a:solidFill>
                  <a:srgbClr val="182B49"/>
                </a:solidFill>
                <a:latin typeface="Perpetua" panose="02020502060401020303" pitchFamily="18" charset="0"/>
                <a:ea typeface="+mj-ea"/>
                <a:cs typeface="+mj-cs"/>
              </a:rPr>
              <a:t>  </a:t>
            </a:r>
          </a:p>
        </p:txBody>
      </p:sp>
      <p:graphicFrame>
        <p:nvGraphicFramePr>
          <p:cNvPr id="7" name="Table 6"/>
          <p:cNvGraphicFramePr>
            <a:graphicFrameLocks noGrp="1"/>
          </p:cNvGraphicFramePr>
          <p:nvPr>
            <p:extLst>
              <p:ext uri="{D42A27DB-BD31-4B8C-83A1-F6EECF244321}">
                <p14:modId xmlns:p14="http://schemas.microsoft.com/office/powerpoint/2010/main" val="517179868"/>
              </p:ext>
            </p:extLst>
          </p:nvPr>
        </p:nvGraphicFramePr>
        <p:xfrm>
          <a:off x="366713" y="1039405"/>
          <a:ext cx="8545512" cy="4308224"/>
        </p:xfrm>
        <a:graphic>
          <a:graphicData uri="http://schemas.openxmlformats.org/drawingml/2006/table">
            <a:tbl>
              <a:tblPr firstRow="1" bandRow="1">
                <a:tableStyleId>{2D5ABB26-0587-4C30-8999-92F81FD0307C}</a:tableStyleId>
              </a:tblPr>
              <a:tblGrid>
                <a:gridCol w="3413169">
                  <a:extLst>
                    <a:ext uri="{9D8B030D-6E8A-4147-A177-3AD203B41FA5}">
                      <a16:colId xmlns:a16="http://schemas.microsoft.com/office/drawing/2014/main" val="20000"/>
                    </a:ext>
                  </a:extLst>
                </a:gridCol>
                <a:gridCol w="1770156">
                  <a:extLst>
                    <a:ext uri="{9D8B030D-6E8A-4147-A177-3AD203B41FA5}">
                      <a16:colId xmlns:a16="http://schemas.microsoft.com/office/drawing/2014/main" val="20001"/>
                    </a:ext>
                  </a:extLst>
                </a:gridCol>
                <a:gridCol w="1636561">
                  <a:extLst>
                    <a:ext uri="{9D8B030D-6E8A-4147-A177-3AD203B41FA5}">
                      <a16:colId xmlns:a16="http://schemas.microsoft.com/office/drawing/2014/main" val="20002"/>
                    </a:ext>
                  </a:extLst>
                </a:gridCol>
                <a:gridCol w="1725626">
                  <a:extLst>
                    <a:ext uri="{9D8B030D-6E8A-4147-A177-3AD203B41FA5}">
                      <a16:colId xmlns:a16="http://schemas.microsoft.com/office/drawing/2014/main" val="20003"/>
                    </a:ext>
                  </a:extLst>
                </a:gridCol>
              </a:tblGrid>
              <a:tr h="460244">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002060"/>
                          </a:solidFill>
                          <a:latin typeface="Perpetua" panose="02020502060401020303" pitchFamily="18" charset="0"/>
                        </a:rPr>
                        <a:t>2016/17</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a:solidFill>
                            <a:srgbClr val="002060"/>
                          </a:solidFill>
                          <a:latin typeface="Perpetua" panose="02020502060401020303" pitchFamily="18" charset="0"/>
                        </a:rPr>
                        <a:t>2020/21</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9036">
                <a:tc>
                  <a:txBody>
                    <a:bodyPr/>
                    <a:lstStyle/>
                    <a:p>
                      <a:r>
                        <a:rPr lang="en-GB" sz="2400" dirty="0">
                          <a:solidFill>
                            <a:srgbClr val="002060"/>
                          </a:solidFill>
                          <a:latin typeface="Perpetua" panose="02020502060401020303" pitchFamily="18" charset="0"/>
                        </a:rPr>
                        <a:t>Rent </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£40,000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£40,000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9036">
                <a:tc>
                  <a:txBody>
                    <a:bodyPr/>
                    <a:lstStyle/>
                    <a:p>
                      <a:r>
                        <a:rPr lang="en-GB" sz="2400" dirty="0">
                          <a:solidFill>
                            <a:srgbClr val="002060"/>
                          </a:solidFill>
                          <a:latin typeface="Perpetua" panose="02020502060401020303" pitchFamily="18" charset="0"/>
                        </a:rPr>
                        <a:t>Mortgage Interest </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£30,000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£30,000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036">
                <a:tc>
                  <a:txBody>
                    <a:bodyPr/>
                    <a:lstStyle/>
                    <a:p>
                      <a:r>
                        <a:rPr lang="en-GB" sz="2400" dirty="0">
                          <a:solidFill>
                            <a:srgbClr val="002060"/>
                          </a:solidFill>
                          <a:latin typeface="Perpetua" panose="02020502060401020303" pitchFamily="18" charset="0"/>
                        </a:rPr>
                        <a:t>Gross profit</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£10,000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£10,000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51664">
                <a:tc>
                  <a:txBody>
                    <a:bodyPr/>
                    <a:lstStyle/>
                    <a:p>
                      <a:r>
                        <a:rPr lang="en-GB" sz="2400" dirty="0">
                          <a:solidFill>
                            <a:srgbClr val="002060"/>
                          </a:solidFill>
                          <a:latin typeface="Perpetua" panose="02020502060401020303" pitchFamily="18" charset="0"/>
                        </a:rPr>
                        <a:t>Tax</a:t>
                      </a:r>
                    </a:p>
                    <a:p>
                      <a:r>
                        <a:rPr lang="en-GB" sz="2400" dirty="0">
                          <a:solidFill>
                            <a:srgbClr val="002060"/>
                          </a:solidFill>
                          <a:latin typeface="Perpetua" panose="02020502060401020303" pitchFamily="18" charset="0"/>
                        </a:rPr>
                        <a:t>BR tax credit</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u="none" dirty="0">
                          <a:solidFill>
                            <a:srgbClr val="002060"/>
                          </a:solidFill>
                          <a:latin typeface="Perpetua" panose="02020502060401020303" pitchFamily="18" charset="0"/>
                        </a:rPr>
                        <a:t>£  4,000</a:t>
                      </a:r>
                    </a:p>
                    <a:p>
                      <a:r>
                        <a:rPr lang="en-GB" sz="2400" u="none" dirty="0">
                          <a:solidFill>
                            <a:srgbClr val="002060"/>
                          </a:solidFill>
                          <a:latin typeface="Perpetua" panose="02020502060401020303" pitchFamily="18" charset="0"/>
                        </a:rPr>
                        <a:t>      -</a:t>
                      </a:r>
                    </a:p>
                    <a:p>
                      <a:r>
                        <a:rPr lang="en-GB" sz="2400" u="none" dirty="0">
                          <a:solidFill>
                            <a:srgbClr val="002060"/>
                          </a:solidFill>
                          <a:latin typeface="Perpetua" panose="02020502060401020303" pitchFamily="18" charset="0"/>
                        </a:rPr>
                        <a:t>______</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2060"/>
                          </a:solidFill>
                          <a:latin typeface="Perpetua" panose="02020502060401020303" pitchFamily="18" charset="0"/>
                        </a:rPr>
                        <a:t>£16,000</a:t>
                      </a:r>
                    </a:p>
                    <a:p>
                      <a:r>
                        <a:rPr lang="en-GB" sz="2400" dirty="0">
                          <a:solidFill>
                            <a:srgbClr val="002060"/>
                          </a:solidFill>
                          <a:latin typeface="Perpetua" panose="02020502060401020303" pitchFamily="18" charset="0"/>
                        </a:rPr>
                        <a:t>£  6,000</a:t>
                      </a:r>
                    </a:p>
                    <a:p>
                      <a:r>
                        <a:rPr lang="en-GB" sz="2400" dirty="0">
                          <a:solidFill>
                            <a:srgbClr val="002060"/>
                          </a:solidFill>
                          <a:latin typeface="Perpetua" panose="02020502060401020303" pitchFamily="18" charset="0"/>
                        </a:rPr>
                        <a:t>______</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62429">
                <a:tc>
                  <a:txBody>
                    <a:bodyPr/>
                    <a:lstStyle/>
                    <a:p>
                      <a:r>
                        <a:rPr lang="en-GB" sz="2400" dirty="0">
                          <a:solidFill>
                            <a:srgbClr val="002060"/>
                          </a:solidFill>
                          <a:latin typeface="Perpetua" panose="02020502060401020303" pitchFamily="18" charset="0"/>
                        </a:rPr>
                        <a:t>Total tax</a:t>
                      </a:r>
                    </a:p>
                    <a:p>
                      <a:r>
                        <a:rPr lang="en-GB" sz="2400" dirty="0">
                          <a:solidFill>
                            <a:srgbClr val="002060"/>
                          </a:solidFill>
                          <a:latin typeface="Perpetua" panose="02020502060401020303" pitchFamily="18" charset="0"/>
                        </a:rPr>
                        <a:t>Net profit</a:t>
                      </a:r>
                    </a:p>
                    <a:p>
                      <a:endParaRPr lang="en-GB" sz="1400" b="1" dirty="0">
                        <a:solidFill>
                          <a:srgbClr val="002060"/>
                        </a:solidFill>
                        <a:latin typeface="Perpetua" panose="02020502060401020303" pitchFamily="18" charset="0"/>
                      </a:endParaRPr>
                    </a:p>
                    <a:p>
                      <a:r>
                        <a:rPr lang="en-GB" sz="2400" b="1" dirty="0">
                          <a:solidFill>
                            <a:srgbClr val="002060"/>
                          </a:solidFill>
                          <a:latin typeface="Perpetua" panose="02020502060401020303" pitchFamily="18" charset="0"/>
                        </a:rPr>
                        <a:t>Tax rate</a:t>
                      </a:r>
                      <a:r>
                        <a:rPr lang="en-GB" sz="2400" b="1" baseline="0" dirty="0">
                          <a:solidFill>
                            <a:srgbClr val="002060"/>
                          </a:solidFill>
                          <a:latin typeface="Perpetua" panose="02020502060401020303" pitchFamily="18" charset="0"/>
                        </a:rPr>
                        <a:t> = 100%</a:t>
                      </a:r>
                      <a:endParaRPr lang="en-GB" altLang="en-US" sz="2400" b="0" i="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0" dirty="0">
                          <a:solidFill>
                            <a:srgbClr val="002060"/>
                          </a:solidFill>
                          <a:latin typeface="Perpetua" panose="02020502060401020303" pitchFamily="18" charset="0"/>
                        </a:rPr>
                        <a:t>£  4,000</a:t>
                      </a:r>
                    </a:p>
                    <a:p>
                      <a:r>
                        <a:rPr lang="en-GB" sz="2400" b="1" dirty="0">
                          <a:solidFill>
                            <a:srgbClr val="002060"/>
                          </a:solidFill>
                          <a:latin typeface="Perpetua" panose="02020502060401020303" pitchFamily="18" charset="0"/>
                        </a:rPr>
                        <a:t>£  6,000</a:t>
                      </a: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0" dirty="0">
                          <a:solidFill>
                            <a:srgbClr val="002060"/>
                          </a:solidFill>
                          <a:latin typeface="Perpetua" panose="02020502060401020303" pitchFamily="18" charset="0"/>
                        </a:rPr>
                        <a:t>£10,000</a:t>
                      </a:r>
                    </a:p>
                    <a:p>
                      <a:r>
                        <a:rPr lang="en-GB" sz="2400" b="1" dirty="0">
                          <a:solidFill>
                            <a:srgbClr val="002060"/>
                          </a:solidFill>
                          <a:latin typeface="Perpetua" panose="02020502060401020303" pitchFamily="18" charset="0"/>
                        </a:rPr>
                        <a:t>      0</a:t>
                      </a:r>
                    </a:p>
                    <a:p>
                      <a:endParaRPr lang="en-GB" sz="2400" b="1" dirty="0">
                        <a:solidFill>
                          <a:srgbClr val="002060"/>
                        </a:solidFill>
                        <a:latin typeface="Perpetua" panose="02020502060401020303" pitchFamily="18" charset="0"/>
                      </a:endParaRPr>
                    </a:p>
                  </a:txBody>
                  <a:tcPr marL="68582" marR="68582" marT="34278" marB="3427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9" name="TextBox 1"/>
          <p:cNvSpPr txBox="1">
            <a:spLocks noChangeArrowheads="1"/>
          </p:cNvSpPr>
          <p:nvPr/>
        </p:nvSpPr>
        <p:spPr bwMode="auto">
          <a:xfrm>
            <a:off x="366713" y="5315492"/>
            <a:ext cx="8545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400" dirty="0">
                <a:solidFill>
                  <a:srgbClr val="002060"/>
                </a:solidFill>
                <a:latin typeface="Perpetua" panose="02020502060401020303" pitchFamily="18" charset="0"/>
              </a:rPr>
              <a:t>Between 2016/17 and 2020/21, higher rate tax relief gradually phased out by 25% per year.</a:t>
            </a:r>
          </a:p>
        </p:txBody>
      </p:sp>
      <p:sp>
        <p:nvSpPr>
          <p:cNvPr id="13" name="TextBox 12"/>
          <p:cNvSpPr txBox="1"/>
          <p:nvPr/>
        </p:nvSpPr>
        <p:spPr>
          <a:xfrm>
            <a:off x="344036" y="620439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138270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400885" y="383238"/>
            <a:ext cx="1888659"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Key points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2"/>
          <p:cNvSpPr txBox="1">
            <a:spLocks noChangeArrowheads="1"/>
          </p:cNvSpPr>
          <p:nvPr/>
        </p:nvSpPr>
        <p:spPr bwMode="auto">
          <a:xfrm>
            <a:off x="400885" y="1099789"/>
            <a:ext cx="863123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r>
              <a:rPr lang="en-GB" altLang="en-US" sz="2800" dirty="0">
                <a:solidFill>
                  <a:srgbClr val="002060"/>
                </a:solidFill>
                <a:latin typeface="Perpetua" panose="02020502060401020303" pitchFamily="18" charset="0"/>
              </a:rPr>
              <a:t>From 2020/21 no deduction of interest from profits</a:t>
            </a:r>
          </a:p>
          <a:p>
            <a:pPr>
              <a:lnSpc>
                <a:spcPct val="150000"/>
              </a:lnSpc>
              <a:spcBef>
                <a:spcPct val="0"/>
              </a:spcBef>
              <a:buClrTx/>
            </a:pPr>
            <a:r>
              <a:rPr lang="en-GB" altLang="en-US" sz="2800" dirty="0">
                <a:solidFill>
                  <a:srgbClr val="002060"/>
                </a:solidFill>
                <a:latin typeface="Perpetua" panose="02020502060401020303" pitchFamily="18" charset="0"/>
              </a:rPr>
              <a:t>BR tax relief on interest given by way of credit</a:t>
            </a:r>
          </a:p>
          <a:p>
            <a:pPr>
              <a:spcBef>
                <a:spcPct val="0"/>
              </a:spcBef>
              <a:buClrTx/>
            </a:pPr>
            <a:r>
              <a:rPr lang="en-GB" altLang="en-US" sz="2800" dirty="0">
                <a:solidFill>
                  <a:srgbClr val="002060"/>
                </a:solidFill>
                <a:latin typeface="Perpetua" panose="02020502060401020303" pitchFamily="18" charset="0"/>
              </a:rPr>
              <a:t>Income not reduced by interest for purposes of</a:t>
            </a:r>
          </a:p>
          <a:p>
            <a:pPr>
              <a:spcBef>
                <a:spcPct val="0"/>
              </a:spcBef>
              <a:buClrTx/>
              <a:buFontTx/>
              <a:buNone/>
            </a:pPr>
            <a:r>
              <a:rPr lang="en-GB" altLang="en-US" sz="2800" dirty="0">
                <a:solidFill>
                  <a:srgbClr val="002060"/>
                </a:solidFill>
                <a:latin typeface="Perpetua" panose="02020502060401020303" pitchFamily="18" charset="0"/>
              </a:rPr>
              <a:t>	-	HICBT</a:t>
            </a:r>
          </a:p>
          <a:p>
            <a:pPr>
              <a:spcBef>
                <a:spcPct val="0"/>
              </a:spcBef>
              <a:buClrTx/>
              <a:buFontTx/>
              <a:buNone/>
            </a:pPr>
            <a:r>
              <a:rPr lang="en-GB" altLang="en-US" sz="2800" dirty="0">
                <a:solidFill>
                  <a:srgbClr val="002060"/>
                </a:solidFill>
                <a:latin typeface="Perpetua" panose="02020502060401020303" pitchFamily="18" charset="0"/>
              </a:rPr>
              <a:t>	-	Personal Allowance</a:t>
            </a:r>
          </a:p>
          <a:p>
            <a:pPr>
              <a:spcBef>
                <a:spcPct val="0"/>
              </a:spcBef>
              <a:buClrTx/>
              <a:buFontTx/>
              <a:buNone/>
            </a:pPr>
            <a:r>
              <a:rPr lang="en-GB" altLang="en-US" sz="2800" dirty="0">
                <a:solidFill>
                  <a:srgbClr val="002060"/>
                </a:solidFill>
                <a:latin typeface="Perpetua" panose="02020502060401020303" pitchFamily="18" charset="0"/>
              </a:rPr>
              <a:t>	-	Pension Taper</a:t>
            </a:r>
          </a:p>
          <a:p>
            <a:pPr>
              <a:spcBef>
                <a:spcPct val="0"/>
              </a:spcBef>
              <a:buClrTx/>
              <a:buFontTx/>
              <a:buNone/>
            </a:pPr>
            <a:r>
              <a:rPr lang="en-GB" altLang="en-US" sz="2800" dirty="0">
                <a:solidFill>
                  <a:srgbClr val="002060"/>
                </a:solidFill>
                <a:latin typeface="Perpetua" panose="02020502060401020303" pitchFamily="18" charset="0"/>
              </a:rPr>
              <a:t>	-	Chargeable event gain taxation</a:t>
            </a:r>
          </a:p>
          <a:p>
            <a:pPr>
              <a:spcBef>
                <a:spcPct val="0"/>
              </a:spcBef>
              <a:buClrTx/>
              <a:buFontTx/>
              <a:buNone/>
            </a:pPr>
            <a:r>
              <a:rPr lang="en-GB" altLang="en-US" sz="2800" dirty="0">
                <a:solidFill>
                  <a:srgbClr val="002060"/>
                </a:solidFill>
                <a:latin typeface="Perpetua" panose="02020502060401020303" pitchFamily="18" charset="0"/>
              </a:rPr>
              <a:t>	-	CGT rate</a:t>
            </a:r>
          </a:p>
          <a:p>
            <a:pPr>
              <a:spcBef>
                <a:spcPct val="0"/>
              </a:spcBef>
              <a:buClrTx/>
            </a:pPr>
            <a:r>
              <a:rPr lang="en-GB" altLang="en-US" sz="2800" dirty="0">
                <a:solidFill>
                  <a:srgbClr val="002060"/>
                </a:solidFill>
                <a:latin typeface="Perpetua" panose="02020502060401020303" pitchFamily="18" charset="0"/>
              </a:rPr>
              <a:t>People may become higher rate tax payers! – Think about increasing pension payment if “in the margin”</a:t>
            </a:r>
          </a:p>
          <a:p>
            <a:pPr>
              <a:spcBef>
                <a:spcPct val="0"/>
              </a:spcBef>
              <a:buClrTx/>
              <a:buFontTx/>
              <a:buNone/>
            </a:pPr>
            <a:endParaRPr lang="en-GB" altLang="en-US" sz="2800" dirty="0">
              <a:solidFill>
                <a:srgbClr val="002060"/>
              </a:solidFill>
              <a:latin typeface="Perpetua" panose="02020502060401020303" pitchFamily="18" charset="0"/>
            </a:endParaRPr>
          </a:p>
          <a:p>
            <a:pPr>
              <a:spcBef>
                <a:spcPct val="0"/>
              </a:spcBef>
              <a:buClrTx/>
              <a:buFontTx/>
              <a:buNone/>
            </a:pPr>
            <a:endParaRPr lang="en-GB" altLang="en-US" sz="2800" dirty="0">
              <a:solidFill>
                <a:srgbClr val="002060"/>
              </a:solidFill>
              <a:latin typeface="Perpetua" panose="02020502060401020303" pitchFamily="18" charset="0"/>
            </a:endParaRPr>
          </a:p>
        </p:txBody>
      </p:sp>
      <p:sp>
        <p:nvSpPr>
          <p:cNvPr id="8" name="TextBox 7"/>
          <p:cNvSpPr txBox="1"/>
          <p:nvPr/>
        </p:nvSpPr>
        <p:spPr>
          <a:xfrm>
            <a:off x="336097" y="6166985"/>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240171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82990" y="398250"/>
            <a:ext cx="1951175"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The future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519117" y="2308324"/>
            <a:ext cx="84153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eaLnBrk="1" hangingPunct="1">
              <a:spcBef>
                <a:spcPct val="0"/>
              </a:spcBef>
              <a:buClrTx/>
              <a:defRPr/>
            </a:pPr>
            <a:r>
              <a:rPr lang="en-GB" altLang="en-US" sz="2800" dirty="0">
                <a:solidFill>
                  <a:srgbClr val="002060"/>
                </a:solidFill>
                <a:latin typeface="Perpetua" panose="02020502060401020303" pitchFamily="18" charset="0"/>
              </a:rPr>
              <a:t>Don’t borrow to invest – but is this possible?</a:t>
            </a:r>
          </a:p>
          <a:p>
            <a:pPr marL="0" indent="0">
              <a:spcBef>
                <a:spcPct val="0"/>
              </a:spcBef>
              <a:buClrTx/>
              <a:buNone/>
              <a:defRPr/>
            </a:pPr>
            <a:endParaRPr lang="en-GB" altLang="en-US" sz="14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Purchase property in name of basic or non-rate taxpayer.     </a:t>
            </a:r>
          </a:p>
          <a:p>
            <a:pPr marL="0" indent="0">
              <a:spcBef>
                <a:spcPct val="0"/>
              </a:spcBef>
              <a:buClrTx/>
              <a:buNone/>
              <a:defRPr/>
            </a:pPr>
            <a:endParaRPr lang="en-GB" altLang="en-US" sz="14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Use a company to hold buy-to-let properties – more are!</a:t>
            </a:r>
          </a:p>
        </p:txBody>
      </p:sp>
    </p:spTree>
    <p:extLst>
      <p:ext uri="{BB962C8B-B14F-4D97-AF65-F5344CB8AC3E}">
        <p14:creationId xmlns:p14="http://schemas.microsoft.com/office/powerpoint/2010/main" val="124839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36097" y="267264"/>
            <a:ext cx="542328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Company for new Buy to Lets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336097" y="1094692"/>
            <a:ext cx="86804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dirty="0">
                <a:solidFill>
                  <a:srgbClr val="002060"/>
                </a:solidFill>
                <a:latin typeface="Perpetua" panose="02020502060401020303" pitchFamily="18" charset="0"/>
              </a:rPr>
              <a:t>Advantages:</a:t>
            </a:r>
          </a:p>
          <a:p>
            <a:pPr marL="0" indent="0">
              <a:spcBef>
                <a:spcPct val="0"/>
              </a:spcBef>
              <a:buClrTx/>
              <a:buNone/>
              <a:defRPr/>
            </a:pPr>
            <a:endParaRPr lang="en-GB" altLang="en-US" dirty="0">
              <a:solidFill>
                <a:srgbClr val="002060"/>
              </a:solidFill>
              <a:latin typeface="Perpetua" panose="02020502060401020303" pitchFamily="18" charset="0"/>
            </a:endParaRPr>
          </a:p>
          <a:p>
            <a:pPr eaLnBrk="1" hangingPunct="1">
              <a:spcBef>
                <a:spcPct val="0"/>
              </a:spcBef>
              <a:buClrTx/>
              <a:defRPr/>
            </a:pPr>
            <a:r>
              <a:rPr lang="en-GB" altLang="en-US" dirty="0">
                <a:solidFill>
                  <a:srgbClr val="002060"/>
                </a:solidFill>
                <a:latin typeface="Perpetua" panose="02020502060401020303" pitchFamily="18" charset="0"/>
              </a:rPr>
              <a:t>Mortgage interest (and other costs) still offset</a:t>
            </a:r>
          </a:p>
          <a:p>
            <a:pPr eaLnBrk="1" hangingPunct="1">
              <a:spcBef>
                <a:spcPct val="0"/>
              </a:spcBef>
              <a:buClrTx/>
              <a:defRPr/>
            </a:pPr>
            <a:endParaRPr lang="en-GB" altLang="en-US" dirty="0">
              <a:solidFill>
                <a:srgbClr val="002060"/>
              </a:solidFill>
              <a:latin typeface="Perpetua" panose="02020502060401020303" pitchFamily="18" charset="0"/>
            </a:endParaRPr>
          </a:p>
          <a:p>
            <a:pPr eaLnBrk="1" hangingPunct="1">
              <a:spcBef>
                <a:spcPct val="0"/>
              </a:spcBef>
              <a:buClrTx/>
              <a:defRPr/>
            </a:pPr>
            <a:r>
              <a:rPr lang="en-GB" altLang="en-US" dirty="0">
                <a:solidFill>
                  <a:srgbClr val="002060"/>
                </a:solidFill>
                <a:latin typeface="Perpetua" panose="02020502060401020303" pitchFamily="18" charset="0"/>
              </a:rPr>
              <a:t>Corporation tax only 19% but scheduled to increase in 2023</a:t>
            </a:r>
          </a:p>
          <a:p>
            <a:pPr marL="0" indent="0">
              <a:spcBef>
                <a:spcPct val="0"/>
              </a:spcBef>
              <a:buClrTx/>
              <a:buNone/>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Extract income by dividend (£2,000 tax free allowance)</a:t>
            </a:r>
          </a:p>
          <a:p>
            <a:pPr>
              <a:spcBef>
                <a:spcPct val="0"/>
              </a:spcBef>
              <a:buClrTx/>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Possible dividend payments to other family shareholders</a:t>
            </a:r>
          </a:p>
          <a:p>
            <a:pPr marL="0" indent="0">
              <a:spcBef>
                <a:spcPct val="0"/>
              </a:spcBef>
              <a:buClrTx/>
              <a:buNone/>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Lower CT rates on capital gain on sale of BTL</a:t>
            </a:r>
          </a:p>
          <a:p>
            <a:pPr>
              <a:spcBef>
                <a:spcPct val="0"/>
              </a:spcBef>
              <a:buClrTx/>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Easier inheritance planning – transfer shares, not part of property</a:t>
            </a:r>
          </a:p>
          <a:p>
            <a:pPr marL="0" indent="0">
              <a:spcBef>
                <a:spcPct val="0"/>
              </a:spcBef>
              <a:buClrTx/>
              <a:buNone/>
              <a:defRPr/>
            </a:pPr>
            <a:endParaRPr lang="en-GB" altLang="en-US" dirty="0">
              <a:solidFill>
                <a:srgbClr val="002060"/>
              </a:solidFill>
              <a:latin typeface="Perpetua" panose="02020502060401020303" pitchFamily="18" charset="0"/>
            </a:endParaRPr>
          </a:p>
          <a:p>
            <a:pPr marL="0" indent="0">
              <a:spcBef>
                <a:spcPct val="0"/>
              </a:spcBef>
              <a:buClrTx/>
              <a:buNone/>
              <a:defRPr/>
            </a:pPr>
            <a:endParaRPr lang="en-GB" altLang="en-US" dirty="0">
              <a:solidFill>
                <a:srgbClr val="002060"/>
              </a:solidFill>
              <a:latin typeface="Perpetua" panose="02020502060401020303" pitchFamily="18" charset="0"/>
            </a:endParaRPr>
          </a:p>
          <a:p>
            <a:pPr marL="0" indent="0">
              <a:spcBef>
                <a:spcPct val="0"/>
              </a:spcBef>
              <a:buClrTx/>
              <a:buNone/>
              <a:defRPr/>
            </a:pPr>
            <a:r>
              <a:rPr lang="en-GB" altLang="en-US" dirty="0">
                <a:solidFill>
                  <a:srgbClr val="002060"/>
                </a:solidFill>
                <a:latin typeface="Perpetua" panose="02020502060401020303" pitchFamily="18" charset="0"/>
              </a:rPr>
              <a:t>BUT CARE IF SHAREHOLDER NEEDS ALL RENTAL INCOME</a:t>
            </a:r>
          </a:p>
          <a:p>
            <a:pPr eaLnBrk="1" hangingPunct="1">
              <a:spcBef>
                <a:spcPct val="0"/>
              </a:spcBef>
              <a:buClrTx/>
              <a:defRPr/>
            </a:pPr>
            <a:endParaRPr lang="en-GB" altLang="en-US" dirty="0">
              <a:solidFill>
                <a:srgbClr val="002060"/>
              </a:solidFill>
              <a:latin typeface="Perpetua" panose="02020502060401020303" pitchFamily="18" charset="0"/>
            </a:endParaRPr>
          </a:p>
        </p:txBody>
      </p:sp>
      <p:sp>
        <p:nvSpPr>
          <p:cNvPr id="8" name="TextBox 7"/>
          <p:cNvSpPr txBox="1"/>
          <p:nvPr/>
        </p:nvSpPr>
        <p:spPr>
          <a:xfrm>
            <a:off x="273543" y="6019116"/>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388358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2053" y="360255"/>
            <a:ext cx="482215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Company for new Buy to Lets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36098" y="1401339"/>
            <a:ext cx="8415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800" dirty="0">
                <a:solidFill>
                  <a:srgbClr val="002060"/>
                </a:solidFill>
                <a:latin typeface="Perpetua" panose="02020502060401020303" pitchFamily="18" charset="0"/>
              </a:rPr>
              <a:t>Distributing all the income out of company by dividends</a:t>
            </a:r>
          </a:p>
          <a:p>
            <a:pPr marL="0" indent="0">
              <a:spcBef>
                <a:spcPct val="0"/>
              </a:spcBef>
              <a:buClrTx/>
              <a:buNone/>
              <a:defRPr/>
            </a:pPr>
            <a:endParaRPr lang="en-GB" altLang="en-US" sz="2800" dirty="0">
              <a:solidFill>
                <a:srgbClr val="002060"/>
              </a:solidFill>
              <a:latin typeface="Perpetua" panose="02020502060401020303" pitchFamily="18" charset="0"/>
            </a:endParaRPr>
          </a:p>
          <a:p>
            <a:pPr marL="0" indent="0">
              <a:spcBef>
                <a:spcPct val="0"/>
              </a:spcBef>
              <a:buClrTx/>
              <a:buNone/>
              <a:defRPr/>
            </a:pPr>
            <a:r>
              <a:rPr lang="en-GB" altLang="en-US" sz="2800" dirty="0">
                <a:solidFill>
                  <a:srgbClr val="002060"/>
                </a:solidFill>
                <a:latin typeface="Perpetua" panose="02020502060401020303" pitchFamily="18" charset="0"/>
              </a:rPr>
              <a:t>Rental £10,000</a:t>
            </a: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cxnSp>
        <p:nvCxnSpPr>
          <p:cNvPr id="9" name="Straight Arrow Connector 6"/>
          <p:cNvCxnSpPr>
            <a:cxnSpLocks noChangeShapeType="1"/>
          </p:cNvCxnSpPr>
          <p:nvPr/>
        </p:nvCxnSpPr>
        <p:spPr bwMode="auto">
          <a:xfrm>
            <a:off x="1523461" y="2786334"/>
            <a:ext cx="0" cy="110028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TextBox 1"/>
          <p:cNvSpPr txBox="1">
            <a:spLocks noChangeArrowheads="1"/>
          </p:cNvSpPr>
          <p:nvPr/>
        </p:nvSpPr>
        <p:spPr bwMode="auto">
          <a:xfrm>
            <a:off x="504286" y="3990715"/>
            <a:ext cx="2038350" cy="138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CT</a:t>
            </a:r>
          </a:p>
          <a:p>
            <a:pPr algn="ctr">
              <a:spcBef>
                <a:spcPct val="0"/>
              </a:spcBef>
              <a:buClrTx/>
              <a:buFontTx/>
              <a:buNone/>
            </a:pPr>
            <a:r>
              <a:rPr lang="en-GB" altLang="en-US" sz="2800" dirty="0">
                <a:solidFill>
                  <a:srgbClr val="002060"/>
                </a:solidFill>
                <a:latin typeface="Perpetua" panose="02020502060401020303" pitchFamily="18" charset="0"/>
              </a:rPr>
              <a:t>1,900</a:t>
            </a:r>
          </a:p>
          <a:p>
            <a:pPr algn="ctr">
              <a:spcBef>
                <a:spcPct val="0"/>
              </a:spcBef>
              <a:buClrTx/>
              <a:buFontTx/>
              <a:buNone/>
            </a:pPr>
            <a:r>
              <a:rPr lang="en-GB" altLang="en-US" sz="2800" dirty="0">
                <a:solidFill>
                  <a:srgbClr val="002060"/>
                </a:solidFill>
                <a:latin typeface="Perpetua" panose="02020502060401020303" pitchFamily="18" charset="0"/>
              </a:rPr>
              <a:t>Net 8,100</a:t>
            </a:r>
          </a:p>
        </p:txBody>
      </p:sp>
      <p:cxnSp>
        <p:nvCxnSpPr>
          <p:cNvPr id="14" name="Straight Arrow Connector 8"/>
          <p:cNvCxnSpPr>
            <a:cxnSpLocks noChangeShapeType="1"/>
          </p:cNvCxnSpPr>
          <p:nvPr/>
        </p:nvCxnSpPr>
        <p:spPr bwMode="auto">
          <a:xfrm>
            <a:off x="2630579" y="4682875"/>
            <a:ext cx="1288278" cy="27230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3"/>
          <p:cNvSpPr txBox="1">
            <a:spLocks noChangeArrowheads="1"/>
          </p:cNvSpPr>
          <p:nvPr/>
        </p:nvSpPr>
        <p:spPr bwMode="auto">
          <a:xfrm>
            <a:off x="3775676" y="3615950"/>
            <a:ext cx="27765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Dividend to </a:t>
            </a:r>
            <a:r>
              <a:rPr lang="en-GB" altLang="en-US" sz="2800" b="1" dirty="0">
                <a:solidFill>
                  <a:srgbClr val="002060"/>
                </a:solidFill>
                <a:latin typeface="Perpetua" panose="02020502060401020303" pitchFamily="18" charset="0"/>
              </a:rPr>
              <a:t>higher rate taxpayer  </a:t>
            </a:r>
            <a:r>
              <a:rPr lang="en-GB" altLang="en-US" sz="2800" dirty="0">
                <a:solidFill>
                  <a:srgbClr val="002060"/>
                </a:solidFill>
                <a:latin typeface="Perpetua" panose="02020502060401020303" pitchFamily="18" charset="0"/>
              </a:rPr>
              <a:t>(with no DTA)</a:t>
            </a:r>
          </a:p>
          <a:p>
            <a:pPr algn="ctr">
              <a:spcBef>
                <a:spcPct val="0"/>
              </a:spcBef>
              <a:buClrTx/>
              <a:buFontTx/>
              <a:buNone/>
            </a:pPr>
            <a:r>
              <a:rPr lang="en-GB" altLang="en-US" sz="2800" dirty="0">
                <a:solidFill>
                  <a:srgbClr val="002060"/>
                </a:solidFill>
                <a:latin typeface="Perpetua" panose="02020502060401020303" pitchFamily="18" charset="0"/>
              </a:rPr>
              <a:t>Tax = £2,632</a:t>
            </a:r>
          </a:p>
          <a:p>
            <a:pPr algn="ctr">
              <a:spcBef>
                <a:spcPct val="0"/>
              </a:spcBef>
              <a:buClrTx/>
              <a:buFontTx/>
              <a:buNone/>
            </a:pPr>
            <a:r>
              <a:rPr lang="en-GB" altLang="en-US" sz="2800" dirty="0">
                <a:solidFill>
                  <a:srgbClr val="002060"/>
                </a:solidFill>
                <a:latin typeface="Perpetua" panose="02020502060401020303" pitchFamily="18" charset="0"/>
              </a:rPr>
              <a:t>(32.5%)</a:t>
            </a:r>
          </a:p>
        </p:txBody>
      </p:sp>
      <p:sp>
        <p:nvSpPr>
          <p:cNvPr id="17" name="TextBox 4"/>
          <p:cNvSpPr txBox="1">
            <a:spLocks noChangeArrowheads="1"/>
          </p:cNvSpPr>
          <p:nvPr/>
        </p:nvSpPr>
        <p:spPr bwMode="auto">
          <a:xfrm>
            <a:off x="7083665" y="4162690"/>
            <a:ext cx="215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Net =    £5,468</a:t>
            </a:r>
          </a:p>
        </p:txBody>
      </p:sp>
      <p:cxnSp>
        <p:nvCxnSpPr>
          <p:cNvPr id="18" name="Straight Arrow Connector 8"/>
          <p:cNvCxnSpPr>
            <a:cxnSpLocks noChangeShapeType="1"/>
            <a:endCxn id="17" idx="1"/>
          </p:cNvCxnSpPr>
          <p:nvPr/>
        </p:nvCxnSpPr>
        <p:spPr bwMode="auto">
          <a:xfrm>
            <a:off x="6020761" y="4639742"/>
            <a:ext cx="1062904" cy="2"/>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611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152984" y="31543"/>
            <a:ext cx="7310174" cy="1384995"/>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Company for new Buy to Lets – using personal loans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235811" y="1565158"/>
            <a:ext cx="30064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lgn="ctr">
              <a:spcBef>
                <a:spcPct val="0"/>
              </a:spcBef>
              <a:buClrTx/>
              <a:buNone/>
              <a:defRPr/>
            </a:pPr>
            <a:r>
              <a:rPr lang="en-GB" altLang="en-US" sz="2800" dirty="0">
                <a:solidFill>
                  <a:srgbClr val="002060"/>
                </a:solidFill>
                <a:latin typeface="Perpetua" panose="02020502060401020303" pitchFamily="18" charset="0"/>
              </a:rPr>
              <a:t> (1) Loan from director/ shareholder</a:t>
            </a:r>
          </a:p>
          <a:p>
            <a:pPr marL="0" indent="0" algn="ctr">
              <a:spcBef>
                <a:spcPct val="0"/>
              </a:spcBef>
              <a:buClrTx/>
              <a:buNone/>
              <a:defRPr/>
            </a:pPr>
            <a:endParaRPr lang="en-GB" altLang="en-US" sz="2800" dirty="0">
              <a:solidFill>
                <a:srgbClr val="002060"/>
              </a:solidFill>
              <a:latin typeface="Perpetua" panose="02020502060401020303" pitchFamily="18" charset="0"/>
            </a:endParaRPr>
          </a:p>
          <a:p>
            <a:pPr marL="0" indent="0" algn="ctr">
              <a:spcBef>
                <a:spcPct val="0"/>
              </a:spcBef>
              <a:buClrTx/>
              <a:buNone/>
              <a:defRPr/>
            </a:pPr>
            <a:r>
              <a:rPr lang="en-GB" altLang="en-US" sz="2800" dirty="0">
                <a:solidFill>
                  <a:srgbClr val="002060"/>
                </a:solidFill>
                <a:latin typeface="Perpetua" panose="02020502060401020303" pitchFamily="18" charset="0"/>
              </a:rPr>
              <a:t>Company </a:t>
            </a: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
        <p:nvSpPr>
          <p:cNvPr id="13" name="TextBox 1"/>
          <p:cNvSpPr txBox="1">
            <a:spLocks noChangeArrowheads="1"/>
          </p:cNvSpPr>
          <p:nvPr/>
        </p:nvSpPr>
        <p:spPr bwMode="auto">
          <a:xfrm>
            <a:off x="3552825" y="3453257"/>
            <a:ext cx="2038350"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(2) PROPERTY PURCHASE</a:t>
            </a:r>
          </a:p>
        </p:txBody>
      </p:sp>
      <p:sp>
        <p:nvSpPr>
          <p:cNvPr id="15" name="TextBox 3"/>
          <p:cNvSpPr txBox="1">
            <a:spLocks noChangeArrowheads="1"/>
          </p:cNvSpPr>
          <p:nvPr/>
        </p:nvSpPr>
        <p:spPr bwMode="auto">
          <a:xfrm>
            <a:off x="6576279" y="2559545"/>
            <a:ext cx="19306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Loan repayment (4)</a:t>
            </a:r>
          </a:p>
        </p:txBody>
      </p:sp>
      <p:sp>
        <p:nvSpPr>
          <p:cNvPr id="17" name="TextBox 4"/>
          <p:cNvSpPr txBox="1">
            <a:spLocks noChangeArrowheads="1"/>
          </p:cNvSpPr>
          <p:nvPr/>
        </p:nvSpPr>
        <p:spPr bwMode="auto">
          <a:xfrm>
            <a:off x="4122934" y="5252253"/>
            <a:ext cx="215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Rent (3)</a:t>
            </a:r>
          </a:p>
        </p:txBody>
      </p:sp>
      <p:cxnSp>
        <p:nvCxnSpPr>
          <p:cNvPr id="16" name="Straight Arrow Connector 6">
            <a:extLst>
              <a:ext uri="{FF2B5EF4-FFF2-40B4-BE49-F238E27FC236}">
                <a16:creationId xmlns:a16="http://schemas.microsoft.com/office/drawing/2014/main" id="{00564B96-C97B-44A1-9098-E12ADA63C402}"/>
              </a:ext>
            </a:extLst>
          </p:cNvPr>
          <p:cNvCxnSpPr>
            <a:cxnSpLocks noChangeShapeType="1"/>
          </p:cNvCxnSpPr>
          <p:nvPr/>
        </p:nvCxnSpPr>
        <p:spPr bwMode="auto">
          <a:xfrm flipH="1">
            <a:off x="4572000" y="2473099"/>
            <a:ext cx="1588" cy="541337"/>
          </a:xfrm>
          <a:prstGeom prst="straightConnector1">
            <a:avLst/>
          </a:prstGeom>
          <a:noFill/>
          <a:ln w="19050" algn="ctr">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3" name="Straight Connector 2">
            <a:extLst>
              <a:ext uri="{FF2B5EF4-FFF2-40B4-BE49-F238E27FC236}">
                <a16:creationId xmlns:a16="http://schemas.microsoft.com/office/drawing/2014/main" id="{5ED6EE9F-0EF0-4AAB-BCFB-752DB6DD7119}"/>
              </a:ext>
            </a:extLst>
          </p:cNvPr>
          <p:cNvCxnSpPr>
            <a:cxnSpLocks/>
          </p:cNvCxnSpPr>
          <p:nvPr/>
        </p:nvCxnSpPr>
        <p:spPr>
          <a:xfrm>
            <a:off x="2901765" y="1935044"/>
            <a:ext cx="0" cy="120169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8E5964D-E6FF-43F7-8D83-4306CEC6D1FC}"/>
              </a:ext>
            </a:extLst>
          </p:cNvPr>
          <p:cNvCxnSpPr>
            <a:cxnSpLocks/>
          </p:cNvCxnSpPr>
          <p:nvPr/>
        </p:nvCxnSpPr>
        <p:spPr>
          <a:xfrm>
            <a:off x="2901765" y="3136740"/>
            <a:ext cx="1045202" cy="0"/>
          </a:xfrm>
          <a:prstGeom prst="line">
            <a:avLst/>
          </a:prstGeom>
          <a:ln>
            <a:solidFill>
              <a:srgbClr val="00206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0707E86-AD81-44CD-9DFD-2265EC6BE3C4}"/>
              </a:ext>
            </a:extLst>
          </p:cNvPr>
          <p:cNvCxnSpPr>
            <a:cxnSpLocks/>
          </p:cNvCxnSpPr>
          <p:nvPr/>
        </p:nvCxnSpPr>
        <p:spPr>
          <a:xfrm>
            <a:off x="2901765" y="1935044"/>
            <a:ext cx="906306" cy="0"/>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856B74-1EFC-47B2-A2EA-96020F1CF493}"/>
              </a:ext>
            </a:extLst>
          </p:cNvPr>
          <p:cNvCxnSpPr/>
          <p:nvPr/>
        </p:nvCxnSpPr>
        <p:spPr>
          <a:xfrm flipV="1">
            <a:off x="4572000" y="4838252"/>
            <a:ext cx="0" cy="497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B32DB0-B716-40FE-B3FA-1B9E445279C3}"/>
              </a:ext>
            </a:extLst>
          </p:cNvPr>
          <p:cNvCxnSpPr/>
          <p:nvPr/>
        </p:nvCxnSpPr>
        <p:spPr>
          <a:xfrm>
            <a:off x="5416952" y="3136740"/>
            <a:ext cx="12269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783F5C2-2A1E-4A9D-BD28-D06F027CDD85}"/>
              </a:ext>
            </a:extLst>
          </p:cNvPr>
          <p:cNvCxnSpPr/>
          <p:nvPr/>
        </p:nvCxnSpPr>
        <p:spPr>
          <a:xfrm flipV="1">
            <a:off x="6643868" y="1817225"/>
            <a:ext cx="0" cy="1319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67AC6F6-71AF-4B06-862B-EC408020A99F}"/>
              </a:ext>
            </a:extLst>
          </p:cNvPr>
          <p:cNvCxnSpPr/>
          <p:nvPr/>
        </p:nvCxnSpPr>
        <p:spPr>
          <a:xfrm flipH="1">
            <a:off x="5845215" y="1805651"/>
            <a:ext cx="798653" cy="0"/>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11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183114" y="6718249"/>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90426" y="981165"/>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5595" y="-13652"/>
            <a:ext cx="1394292" cy="994814"/>
          </a:xfrm>
          <a:prstGeom prst="rect">
            <a:avLst/>
          </a:prstGeom>
        </p:spPr>
      </p:pic>
      <p:sp>
        <p:nvSpPr>
          <p:cNvPr id="12" name="TextBox 11"/>
          <p:cNvSpPr txBox="1"/>
          <p:nvPr/>
        </p:nvSpPr>
        <p:spPr>
          <a:xfrm>
            <a:off x="90426" y="365854"/>
            <a:ext cx="482215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Company for new Buy to Lets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6"/>
          <p:cNvSpPr txBox="1"/>
          <p:nvPr/>
        </p:nvSpPr>
        <p:spPr>
          <a:xfrm>
            <a:off x="168939" y="6227930"/>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
        <p:nvSpPr>
          <p:cNvPr id="13" name="TextBox 1"/>
          <p:cNvSpPr txBox="1">
            <a:spLocks noChangeArrowheads="1"/>
          </p:cNvSpPr>
          <p:nvPr/>
        </p:nvSpPr>
        <p:spPr bwMode="auto">
          <a:xfrm>
            <a:off x="90426" y="2773381"/>
            <a:ext cx="203835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BTL</a:t>
            </a:r>
          </a:p>
        </p:txBody>
      </p:sp>
      <p:sp>
        <p:nvSpPr>
          <p:cNvPr id="15" name="TextBox 3"/>
          <p:cNvSpPr txBox="1">
            <a:spLocks noChangeArrowheads="1"/>
          </p:cNvSpPr>
          <p:nvPr/>
        </p:nvSpPr>
        <p:spPr bwMode="auto">
          <a:xfrm>
            <a:off x="2609409" y="2539816"/>
            <a:ext cx="2776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Pension contribution</a:t>
            </a:r>
          </a:p>
          <a:p>
            <a:pPr algn="ctr">
              <a:spcBef>
                <a:spcPct val="0"/>
              </a:spcBef>
              <a:buClrTx/>
              <a:buFontTx/>
              <a:buNone/>
            </a:pPr>
            <a:r>
              <a:rPr lang="en-GB" altLang="en-US" sz="2800" dirty="0">
                <a:solidFill>
                  <a:srgbClr val="002060"/>
                </a:solidFill>
                <a:latin typeface="Perpetua" panose="02020502060401020303" pitchFamily="18" charset="0"/>
              </a:rPr>
              <a:t>£3,600</a:t>
            </a:r>
          </a:p>
        </p:txBody>
      </p:sp>
      <p:sp>
        <p:nvSpPr>
          <p:cNvPr id="17" name="TextBox 4"/>
          <p:cNvSpPr txBox="1">
            <a:spLocks noChangeArrowheads="1"/>
          </p:cNvSpPr>
          <p:nvPr/>
        </p:nvSpPr>
        <p:spPr bwMode="auto">
          <a:xfrm>
            <a:off x="5866579" y="2755259"/>
            <a:ext cx="3187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Director/shareholder</a:t>
            </a:r>
          </a:p>
        </p:txBody>
      </p:sp>
      <p:cxnSp>
        <p:nvCxnSpPr>
          <p:cNvPr id="18" name="Straight Arrow Connector 8"/>
          <p:cNvCxnSpPr>
            <a:cxnSpLocks noChangeShapeType="1"/>
          </p:cNvCxnSpPr>
          <p:nvPr/>
        </p:nvCxnSpPr>
        <p:spPr bwMode="auto">
          <a:xfrm>
            <a:off x="4854494" y="3034990"/>
            <a:ext cx="1062903" cy="2"/>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Straight Arrow Connector 8"/>
          <p:cNvCxnSpPr>
            <a:cxnSpLocks noChangeShapeType="1"/>
          </p:cNvCxnSpPr>
          <p:nvPr/>
        </p:nvCxnSpPr>
        <p:spPr bwMode="auto">
          <a:xfrm>
            <a:off x="2128776" y="3016870"/>
            <a:ext cx="1062903" cy="2"/>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Box 4"/>
          <p:cNvSpPr txBox="1">
            <a:spLocks noChangeArrowheads="1"/>
          </p:cNvSpPr>
          <p:nvPr/>
        </p:nvSpPr>
        <p:spPr bwMode="auto">
          <a:xfrm>
            <a:off x="844525" y="3382646"/>
            <a:ext cx="3187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Company</a:t>
            </a:r>
          </a:p>
        </p:txBody>
      </p:sp>
      <p:sp>
        <p:nvSpPr>
          <p:cNvPr id="14" name="TextBox 13">
            <a:extLst>
              <a:ext uri="{FF2B5EF4-FFF2-40B4-BE49-F238E27FC236}">
                <a16:creationId xmlns:a16="http://schemas.microsoft.com/office/drawing/2014/main" id="{B4237113-D8A0-484C-81DD-A9363D05EDED}"/>
              </a:ext>
            </a:extLst>
          </p:cNvPr>
          <p:cNvSpPr txBox="1"/>
          <p:nvPr/>
        </p:nvSpPr>
        <p:spPr>
          <a:xfrm>
            <a:off x="198332" y="4424124"/>
            <a:ext cx="5319085" cy="1815882"/>
          </a:xfrm>
          <a:prstGeom prst="rect">
            <a:avLst/>
          </a:prstGeom>
          <a:noFill/>
        </p:spPr>
        <p:txBody>
          <a:bodyPr wrap="none" rtlCol="0">
            <a:spAutoFit/>
          </a:bodyPr>
          <a:lstStyle/>
          <a:p>
            <a:pPr marL="457200" indent="-457200">
              <a:spcBef>
                <a:spcPct val="0"/>
              </a:spcBef>
              <a:buFont typeface="Arial" panose="020B0604020202020204" pitchFamily="34" charset="0"/>
              <a:buChar char="•"/>
            </a:pPr>
            <a:r>
              <a:rPr lang="en-GB" sz="2800" kern="0" dirty="0">
                <a:solidFill>
                  <a:srgbClr val="002060"/>
                </a:solidFill>
                <a:latin typeface="Perpetua" panose="02020502060401020303" pitchFamily="18" charset="0"/>
              </a:rPr>
              <a:t>No tax on director </a:t>
            </a:r>
          </a:p>
          <a:p>
            <a:pPr marL="457200" indent="-457200">
              <a:spcBef>
                <a:spcPct val="0"/>
              </a:spcBef>
              <a:buFont typeface="Arial" panose="020B0604020202020204" pitchFamily="34" charset="0"/>
              <a:buChar char="•"/>
            </a:pPr>
            <a:endParaRPr lang="en-GB" sz="2800" kern="0" dirty="0">
              <a:solidFill>
                <a:srgbClr val="002060"/>
              </a:solidFill>
              <a:latin typeface="Perpetua" panose="02020502060401020303" pitchFamily="18" charset="0"/>
            </a:endParaRPr>
          </a:p>
          <a:p>
            <a:pPr marL="457200" indent="-457200">
              <a:spcBef>
                <a:spcPct val="0"/>
              </a:spcBef>
              <a:buFont typeface="Arial" panose="020B0604020202020204" pitchFamily="34" charset="0"/>
              <a:buChar char="•"/>
            </a:pPr>
            <a:r>
              <a:rPr lang="en-GB" sz="2800" kern="0" dirty="0">
                <a:solidFill>
                  <a:srgbClr val="002060"/>
                </a:solidFill>
                <a:latin typeface="Perpetua" panose="02020502060401020303" pitchFamily="18" charset="0"/>
              </a:rPr>
              <a:t>Management expense for company  </a:t>
            </a:r>
          </a:p>
          <a:p>
            <a:pPr>
              <a:spcBef>
                <a:spcPct val="0"/>
              </a:spcBef>
            </a:pPr>
            <a:r>
              <a:rPr lang="en-GB" sz="2800" b="1" dirty="0">
                <a:solidFill>
                  <a:srgbClr val="182B49"/>
                </a:solidFill>
                <a:latin typeface="Perpetua" panose="02020502060401020303" pitchFamily="18" charset="0"/>
                <a:ea typeface="+mj-ea"/>
                <a:cs typeface="+mj-cs"/>
              </a:rPr>
              <a:t>  </a:t>
            </a:r>
          </a:p>
        </p:txBody>
      </p:sp>
    </p:spTree>
    <p:extLst>
      <p:ext uri="{BB962C8B-B14F-4D97-AF65-F5344CB8AC3E}">
        <p14:creationId xmlns:p14="http://schemas.microsoft.com/office/powerpoint/2010/main" val="320103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330154"/>
            <a:ext cx="482215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Company for new Buy to Lets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65125" y="1341136"/>
            <a:ext cx="841533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800" dirty="0">
                <a:solidFill>
                  <a:srgbClr val="002060"/>
                </a:solidFill>
                <a:latin typeface="Perpetua" panose="02020502060401020303" pitchFamily="18" charset="0"/>
              </a:rPr>
              <a:t>Disadvantages:</a:t>
            </a:r>
          </a:p>
          <a:p>
            <a:pPr marL="0" indent="0">
              <a:spcBef>
                <a:spcPct val="0"/>
              </a:spcBef>
              <a:buClrTx/>
              <a:buNone/>
              <a:defRPr/>
            </a:pPr>
            <a:endParaRPr lang="en-GB" altLang="en-US" sz="14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IHT business relief on shares – unlikely</a:t>
            </a:r>
          </a:p>
          <a:p>
            <a:pPr>
              <a:spcBef>
                <a:spcPct val="0"/>
              </a:spcBef>
              <a:buClrTx/>
              <a:defRPr/>
            </a:pPr>
            <a:r>
              <a:rPr lang="en-GB" altLang="en-US" sz="2800" dirty="0">
                <a:solidFill>
                  <a:srgbClr val="002060"/>
                </a:solidFill>
                <a:latin typeface="Perpetua" panose="02020502060401020303" pitchFamily="18" charset="0"/>
              </a:rPr>
              <a:t>Mortgage interest rates higher – but getting better</a:t>
            </a:r>
          </a:p>
          <a:p>
            <a:pPr>
              <a:spcBef>
                <a:spcPct val="0"/>
              </a:spcBef>
              <a:buClrTx/>
              <a:defRPr/>
            </a:pPr>
            <a:r>
              <a:rPr lang="en-GB" altLang="en-US" sz="2800" dirty="0">
                <a:solidFill>
                  <a:srgbClr val="002060"/>
                </a:solidFill>
                <a:latin typeface="Perpetua" panose="02020502060401020303" pitchFamily="18" charset="0"/>
              </a:rPr>
              <a:t>Greater admin and less confidentiality</a:t>
            </a:r>
          </a:p>
          <a:p>
            <a:pPr>
              <a:spcBef>
                <a:spcPct val="0"/>
              </a:spcBef>
              <a:buClrTx/>
              <a:defRPr/>
            </a:pPr>
            <a:r>
              <a:rPr lang="en-GB" altLang="en-US" sz="2800" dirty="0">
                <a:solidFill>
                  <a:srgbClr val="002060"/>
                </a:solidFill>
                <a:latin typeface="Perpetua" panose="02020502060401020303" pitchFamily="18" charset="0"/>
              </a:rPr>
              <a:t>No CGT annual exemption</a:t>
            </a:r>
          </a:p>
          <a:p>
            <a:pPr>
              <a:spcBef>
                <a:spcPct val="0"/>
              </a:spcBef>
              <a:buClrTx/>
              <a:defRPr/>
            </a:pPr>
            <a:r>
              <a:rPr lang="en-GB" altLang="en-US" sz="2800" dirty="0">
                <a:solidFill>
                  <a:srgbClr val="002060"/>
                </a:solidFill>
                <a:latin typeface="Perpetua" panose="02020502060401020303" pitchFamily="18" charset="0"/>
              </a:rPr>
              <a:t>“Double” CGT on property sale?</a:t>
            </a:r>
          </a:p>
          <a:p>
            <a:pPr>
              <a:spcBef>
                <a:spcPct val="0"/>
              </a:spcBef>
              <a:buClrTx/>
              <a:defRPr/>
            </a:pPr>
            <a:r>
              <a:rPr lang="en-GB" altLang="en-US" sz="2800" dirty="0">
                <a:solidFill>
                  <a:srgbClr val="002060"/>
                </a:solidFill>
                <a:latin typeface="Perpetua" panose="02020502060401020303" pitchFamily="18" charset="0"/>
              </a:rPr>
              <a:t>CGT entrepreneurs’/BAD relief – unlikely</a:t>
            </a:r>
          </a:p>
          <a:p>
            <a:pPr>
              <a:spcBef>
                <a:spcPct val="0"/>
              </a:spcBef>
              <a:buClrTx/>
              <a:defRPr/>
            </a:pPr>
            <a:endParaRPr lang="en-GB" altLang="en-US" sz="1400" dirty="0">
              <a:solidFill>
                <a:srgbClr val="002060"/>
              </a:solidFill>
              <a:latin typeface="Perpetua" panose="02020502060401020303" pitchFamily="18" charset="0"/>
            </a:endParaRPr>
          </a:p>
          <a:p>
            <a:pPr marL="0" indent="0">
              <a:spcBef>
                <a:spcPct val="0"/>
              </a:spcBef>
              <a:buClrTx/>
              <a:buNone/>
              <a:defRPr/>
            </a:pPr>
            <a:endParaRPr lang="en-GB" altLang="en-US" sz="2800" dirty="0">
              <a:solidFill>
                <a:srgbClr val="002060"/>
              </a:solidFill>
              <a:latin typeface="Perpetua" panose="02020502060401020303" pitchFamily="18" charset="0"/>
            </a:endParaRP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2443574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376994"/>
            <a:ext cx="6227987"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And for EXISTING Buy to Let investors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273543" y="1341137"/>
            <a:ext cx="841533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endParaRPr lang="en-GB" altLang="en-US" sz="2400" dirty="0"/>
          </a:p>
          <a:p>
            <a:pPr marL="0" indent="0">
              <a:spcBef>
                <a:spcPct val="0"/>
              </a:spcBef>
              <a:buClrTx/>
              <a:buNone/>
              <a:defRPr/>
            </a:pPr>
            <a:r>
              <a:rPr lang="en-GB" altLang="en-US" sz="2800" dirty="0">
                <a:solidFill>
                  <a:srgbClr val="002060"/>
                </a:solidFill>
                <a:latin typeface="Perpetua" panose="02020502060401020303" pitchFamily="18" charset="0"/>
              </a:rPr>
              <a:t>THOSE AFFECTED COULD</a:t>
            </a:r>
          </a:p>
          <a:p>
            <a:pPr marL="0" indent="0">
              <a:spcBef>
                <a:spcPct val="0"/>
              </a:spcBef>
              <a:buClrTx/>
              <a:buNone/>
              <a:defRPr/>
            </a:pPr>
            <a:endParaRPr lang="en-GB" altLang="en-US" sz="2800" dirty="0">
              <a:solidFill>
                <a:srgbClr val="002060"/>
              </a:solidFill>
              <a:latin typeface="Perpetua" panose="02020502060401020303" pitchFamily="18" charset="0"/>
            </a:endParaRPr>
          </a:p>
          <a:p>
            <a:pPr eaLnBrk="1" hangingPunct="1">
              <a:spcBef>
                <a:spcPct val="0"/>
              </a:spcBef>
              <a:buClrTx/>
              <a:defRPr/>
            </a:pPr>
            <a:endParaRPr lang="en-GB" altLang="en-US" sz="1000" dirty="0">
              <a:solidFill>
                <a:srgbClr val="002060"/>
              </a:solidFill>
              <a:latin typeface="Perpetua" panose="02020502060401020303" pitchFamily="18" charset="0"/>
            </a:endParaRPr>
          </a:p>
          <a:p>
            <a:pPr marL="0" indent="0" eaLnBrk="1" hangingPunct="1">
              <a:spcBef>
                <a:spcPct val="0"/>
              </a:spcBef>
              <a:buClrTx/>
              <a:defRPr/>
            </a:pPr>
            <a:r>
              <a:rPr lang="en-GB" altLang="en-US" sz="2800" dirty="0">
                <a:solidFill>
                  <a:srgbClr val="002060"/>
                </a:solidFill>
                <a:latin typeface="Perpetua" panose="02020502060401020303" pitchFamily="18" charset="0"/>
              </a:rPr>
              <a:t>	Reduce financing costs. Offset mortgage?</a:t>
            </a:r>
          </a:p>
          <a:p>
            <a:pPr marL="0" indent="0" eaLnBrk="1" hangingPunct="1">
              <a:spcBef>
                <a:spcPct val="0"/>
              </a:spcBef>
              <a:buClrTx/>
              <a:defRPr/>
            </a:pPr>
            <a:endParaRPr lang="en-GB" altLang="en-US" sz="1000" dirty="0">
              <a:solidFill>
                <a:srgbClr val="002060"/>
              </a:solidFill>
              <a:latin typeface="Perpetua" panose="02020502060401020303" pitchFamily="18" charset="0"/>
            </a:endParaRPr>
          </a:p>
          <a:p>
            <a:pPr marL="0" indent="0" eaLnBrk="1" hangingPunct="1">
              <a:spcBef>
                <a:spcPct val="0"/>
              </a:spcBef>
              <a:buClrTx/>
              <a:defRPr/>
            </a:pPr>
            <a:r>
              <a:rPr lang="en-GB" altLang="en-US" sz="2800" dirty="0">
                <a:solidFill>
                  <a:srgbClr val="002060"/>
                </a:solidFill>
                <a:latin typeface="Perpetua" panose="02020502060401020303" pitchFamily="18" charset="0"/>
              </a:rPr>
              <a:t>	Transfer wholly or partially to basic rate taxpaying spouse or 	children. (Care: SDLT, CGT and loss of control).</a:t>
            </a:r>
          </a:p>
          <a:p>
            <a:pPr eaLnBrk="1" hangingPunct="1">
              <a:lnSpc>
                <a:spcPct val="150000"/>
              </a:lnSpc>
              <a:spcBef>
                <a:spcPct val="0"/>
              </a:spcBef>
              <a:buClrTx/>
              <a:defRPr/>
            </a:pPr>
            <a:r>
              <a:rPr lang="en-GB" altLang="en-US" sz="2800" dirty="0">
                <a:solidFill>
                  <a:srgbClr val="002060"/>
                </a:solidFill>
                <a:latin typeface="Perpetua" panose="02020502060401020303" pitchFamily="18" charset="0"/>
              </a:rPr>
              <a:t>Use Form 17 election in appropriate joint ownership cases.</a:t>
            </a:r>
          </a:p>
          <a:p>
            <a:pPr marL="0" indent="0">
              <a:spcBef>
                <a:spcPct val="0"/>
              </a:spcBef>
              <a:buClrTx/>
              <a:buNone/>
              <a:defRPr/>
            </a:pPr>
            <a:endParaRPr lang="en-GB" altLang="en-US" sz="1000" dirty="0">
              <a:solidFill>
                <a:srgbClr val="002060"/>
              </a:solidFill>
              <a:latin typeface="Perpetua" panose="02020502060401020303" pitchFamily="18" charset="0"/>
            </a:endParaRPr>
          </a:p>
          <a:p>
            <a:pPr lvl="2">
              <a:spcBef>
                <a:spcPct val="0"/>
              </a:spcBef>
              <a:buClrTx/>
              <a:defRPr/>
            </a:pPr>
            <a:endParaRPr lang="en-GB" altLang="en-US" sz="1000" dirty="0">
              <a:solidFill>
                <a:srgbClr val="002060"/>
              </a:solidFill>
              <a:latin typeface="Perpetua" panose="02020502060401020303" pitchFamily="18" charset="0"/>
            </a:endParaRPr>
          </a:p>
          <a:p>
            <a:pPr eaLnBrk="1" hangingPunct="1">
              <a:spcBef>
                <a:spcPct val="0"/>
              </a:spcBef>
              <a:buClrTx/>
              <a:defRPr/>
            </a:pPr>
            <a:endParaRPr lang="en-GB" altLang="en-US" sz="2800" dirty="0"/>
          </a:p>
        </p:txBody>
      </p:sp>
    </p:spTree>
    <p:extLst>
      <p:ext uri="{BB962C8B-B14F-4D97-AF65-F5344CB8AC3E}">
        <p14:creationId xmlns:p14="http://schemas.microsoft.com/office/powerpoint/2010/main" val="452784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266649"/>
            <a:ext cx="6410729"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And for EXISTING Buy to Let investors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197483" y="1452198"/>
            <a:ext cx="8415337"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endParaRPr lang="en-GB" altLang="en-US" sz="2400" dirty="0"/>
          </a:p>
          <a:p>
            <a:pPr marL="0" indent="0">
              <a:spcBef>
                <a:spcPct val="0"/>
              </a:spcBef>
              <a:buClrTx/>
              <a:buNone/>
              <a:defRPr/>
            </a:pPr>
            <a:endParaRPr lang="en-GB" altLang="en-US" sz="10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Consider transfer to company?</a:t>
            </a:r>
          </a:p>
          <a:p>
            <a:pPr marL="0" indent="0">
              <a:spcBef>
                <a:spcPct val="0"/>
              </a:spcBef>
              <a:buClrTx/>
              <a:buNone/>
              <a:defRPr/>
            </a:pPr>
            <a:r>
              <a:rPr lang="en-GB" altLang="en-US" sz="2800" dirty="0">
                <a:solidFill>
                  <a:srgbClr val="002060"/>
                </a:solidFill>
                <a:latin typeface="Perpetua" panose="02020502060401020303" pitchFamily="18" charset="0"/>
              </a:rPr>
              <a:t>	</a:t>
            </a:r>
          </a:p>
          <a:p>
            <a:pPr marL="0" indent="0">
              <a:spcBef>
                <a:spcPct val="0"/>
              </a:spcBef>
              <a:buClrTx/>
              <a:buNone/>
              <a:defRPr/>
            </a:pPr>
            <a:r>
              <a:rPr lang="en-GB" altLang="en-US" sz="2800" dirty="0">
                <a:solidFill>
                  <a:srgbClr val="002060"/>
                </a:solidFill>
                <a:latin typeface="Perpetua" panose="02020502060401020303" pitchFamily="18" charset="0"/>
              </a:rPr>
              <a:t>	Care:-</a:t>
            </a:r>
          </a:p>
          <a:p>
            <a:pPr marL="0" indent="0">
              <a:spcBef>
                <a:spcPct val="0"/>
              </a:spcBef>
              <a:buClrTx/>
              <a:buNone/>
              <a:defRPr/>
            </a:pPr>
            <a:endParaRPr lang="en-GB" altLang="en-US" sz="1000" dirty="0">
              <a:solidFill>
                <a:srgbClr val="002060"/>
              </a:solidFill>
              <a:latin typeface="Perpetua" panose="02020502060401020303" pitchFamily="18" charset="0"/>
            </a:endParaRPr>
          </a:p>
          <a:p>
            <a:pPr lvl="2">
              <a:spcBef>
                <a:spcPct val="0"/>
              </a:spcBef>
              <a:buClrTx/>
              <a:defRPr/>
            </a:pPr>
            <a:r>
              <a:rPr lang="en-GB" altLang="en-US" sz="2800" dirty="0">
                <a:solidFill>
                  <a:srgbClr val="002060"/>
                </a:solidFill>
                <a:latin typeface="Perpetua" panose="02020502060401020303" pitchFamily="18" charset="0"/>
              </a:rPr>
              <a:t>Permission of existing lender - care on certain schemes that divorce ownership of property and property business</a:t>
            </a:r>
          </a:p>
          <a:p>
            <a:pPr lvl="2">
              <a:spcBef>
                <a:spcPct val="0"/>
              </a:spcBef>
              <a:buClrTx/>
              <a:defRPr/>
            </a:pPr>
            <a:endParaRPr lang="en-GB" altLang="en-US" sz="1000" dirty="0">
              <a:solidFill>
                <a:srgbClr val="002060"/>
              </a:solidFill>
              <a:latin typeface="Perpetua" panose="02020502060401020303" pitchFamily="18" charset="0"/>
            </a:endParaRPr>
          </a:p>
          <a:p>
            <a:pPr lvl="2" eaLnBrk="1" hangingPunct="1">
              <a:spcBef>
                <a:spcPct val="0"/>
              </a:spcBef>
              <a:buClrTx/>
              <a:defRPr/>
            </a:pPr>
            <a:r>
              <a:rPr lang="en-GB" altLang="en-US" sz="2800" dirty="0">
                <a:solidFill>
                  <a:srgbClr val="002060"/>
                </a:solidFill>
                <a:latin typeface="Perpetua" panose="02020502060401020303" pitchFamily="18" charset="0"/>
              </a:rPr>
              <a:t>CGT and SDLT </a:t>
            </a:r>
          </a:p>
          <a:p>
            <a:pPr eaLnBrk="1" hangingPunct="1">
              <a:spcBef>
                <a:spcPct val="0"/>
              </a:spcBef>
              <a:buClrTx/>
              <a:defRPr/>
            </a:pPr>
            <a:endParaRPr lang="en-GB" altLang="en-US" sz="2800" dirty="0"/>
          </a:p>
        </p:txBody>
      </p:sp>
    </p:spTree>
    <p:extLst>
      <p:ext uri="{BB962C8B-B14F-4D97-AF65-F5344CB8AC3E}">
        <p14:creationId xmlns:p14="http://schemas.microsoft.com/office/powerpoint/2010/main" val="251323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2"/>
          <p:cNvSpPr txBox="1">
            <a:spLocks noChangeArrowheads="1"/>
          </p:cNvSpPr>
          <p:nvPr/>
        </p:nvSpPr>
        <p:spPr bwMode="auto">
          <a:xfrm>
            <a:off x="1" y="2283477"/>
            <a:ext cx="90951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lgn="ctr">
              <a:spcBef>
                <a:spcPct val="0"/>
              </a:spcBef>
              <a:buClrTx/>
              <a:buNone/>
            </a:pPr>
            <a:r>
              <a:rPr lang="en-GB" altLang="en-US" sz="4000" b="1" dirty="0">
                <a:solidFill>
                  <a:srgbClr val="002060"/>
                </a:solidFill>
                <a:latin typeface="Perpetua" panose="02020502060401020303" pitchFamily="18" charset="0"/>
              </a:rPr>
              <a:t>PROPERTY</a:t>
            </a:r>
          </a:p>
          <a:p>
            <a:pPr marL="0" indent="0" algn="ctr">
              <a:spcBef>
                <a:spcPct val="0"/>
              </a:spcBef>
              <a:buClrTx/>
              <a:buNone/>
            </a:pPr>
            <a:r>
              <a:rPr lang="en-GB" altLang="en-US" sz="4000" b="1" dirty="0">
                <a:solidFill>
                  <a:srgbClr val="002060"/>
                </a:solidFill>
                <a:latin typeface="Perpetua" panose="02020502060401020303" pitchFamily="18" charset="0"/>
              </a:rPr>
              <a:t>Still an attractive investment? </a:t>
            </a:r>
          </a:p>
          <a:p>
            <a:pPr marL="0" indent="0" algn="ctr">
              <a:spcBef>
                <a:spcPct val="0"/>
              </a:spcBef>
              <a:buClrTx/>
              <a:buNone/>
            </a:pPr>
            <a:r>
              <a:rPr lang="en-GB" altLang="en-US" sz="4000" b="1" dirty="0">
                <a:solidFill>
                  <a:srgbClr val="002060"/>
                </a:solidFill>
                <a:latin typeface="Perpetua" panose="02020502060401020303" pitchFamily="18" charset="0"/>
              </a:rPr>
              <a:t>(despite the tax changes)</a:t>
            </a:r>
          </a:p>
        </p:txBody>
      </p:sp>
      <p:sp>
        <p:nvSpPr>
          <p:cNvPr id="8" name="TextBox 7"/>
          <p:cNvSpPr txBox="1"/>
          <p:nvPr/>
        </p:nvSpPr>
        <p:spPr>
          <a:xfrm>
            <a:off x="336097" y="6166985"/>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1284841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2053" y="322289"/>
            <a:ext cx="477727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Transfer to company – SDLT?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273540" y="1541385"/>
            <a:ext cx="841533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defRPr/>
            </a:pPr>
            <a:r>
              <a:rPr lang="en-GB" altLang="en-US" sz="2800" dirty="0">
                <a:solidFill>
                  <a:srgbClr val="002060"/>
                </a:solidFill>
                <a:latin typeface="Perpetua" panose="02020502060401020303" pitchFamily="18" charset="0"/>
              </a:rPr>
              <a:t>SDLT based on property value – could also be a 3% excess charge.</a:t>
            </a:r>
          </a:p>
          <a:p>
            <a:pPr>
              <a:spcBef>
                <a:spcPct val="0"/>
              </a:spcBef>
              <a:buClrTx/>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Current concession – no SDLT on value up to £500,000 (30.6.21) and £250,000 (30.9.21).  But 3% still applies.</a:t>
            </a:r>
          </a:p>
          <a:p>
            <a:pPr>
              <a:spcBef>
                <a:spcPct val="0"/>
              </a:spcBef>
              <a:buClrTx/>
              <a:defRPr/>
            </a:pPr>
            <a:endParaRPr lang="en-GB" altLang="en-US" sz="14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If BTL business genuinely run as a partnership for 3 or more years can transfer with no SDLT.</a:t>
            </a:r>
          </a:p>
          <a:p>
            <a:pPr>
              <a:spcBef>
                <a:spcPct val="0"/>
              </a:spcBef>
              <a:buClrTx/>
              <a:defRPr/>
            </a:pPr>
            <a:endParaRPr lang="en-GB" altLang="en-US" sz="14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Joint ownership between H/W is not a partnership.</a:t>
            </a:r>
          </a:p>
          <a:p>
            <a:pPr>
              <a:spcBef>
                <a:spcPct val="0"/>
              </a:spcBef>
              <a:buClrTx/>
              <a:defRPr/>
            </a:pPr>
            <a:endParaRPr lang="en-GB" altLang="en-US" sz="14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Create a partnership of business and transfer to company? </a:t>
            </a:r>
          </a:p>
          <a:p>
            <a:pPr marL="0" indent="0">
              <a:spcBef>
                <a:spcPct val="0"/>
              </a:spcBef>
              <a:buClrTx/>
              <a:buNone/>
              <a:defRPr/>
            </a:pPr>
            <a:endParaRPr lang="en-GB" altLang="en-US" sz="2800" b="1" dirty="0">
              <a:solidFill>
                <a:srgbClr val="002060"/>
              </a:solidFill>
              <a:latin typeface="Perpetua" panose="02020502060401020303" pitchFamily="18" charset="0"/>
            </a:endParaRP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65554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1"/>
          <p:cNvSpPr txBox="1">
            <a:spLocks noChangeArrowheads="1"/>
          </p:cNvSpPr>
          <p:nvPr/>
        </p:nvSpPr>
        <p:spPr bwMode="auto">
          <a:xfrm>
            <a:off x="273540" y="1785353"/>
            <a:ext cx="84153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lgn="ctr">
              <a:spcBef>
                <a:spcPct val="0"/>
              </a:spcBef>
              <a:buClrTx/>
              <a:buNone/>
              <a:defRPr/>
            </a:pPr>
            <a:endParaRPr lang="en-GB" altLang="en-US" sz="2800" dirty="0">
              <a:solidFill>
                <a:srgbClr val="002060"/>
              </a:solidFill>
              <a:latin typeface="Perpetua" panose="02020502060401020303" pitchFamily="18" charset="0"/>
            </a:endParaRPr>
          </a:p>
          <a:p>
            <a:pPr marL="0" indent="0" algn="ctr">
              <a:spcBef>
                <a:spcPct val="0"/>
              </a:spcBef>
              <a:buClrTx/>
              <a:buNone/>
              <a:defRPr/>
            </a:pPr>
            <a:r>
              <a:rPr lang="en-GB" altLang="en-US" sz="6600" b="1" dirty="0">
                <a:solidFill>
                  <a:srgbClr val="002060"/>
                </a:solidFill>
                <a:latin typeface="Perpetua" panose="02020502060401020303" pitchFamily="18" charset="0"/>
              </a:rPr>
              <a:t>Exercise care!</a:t>
            </a:r>
          </a:p>
          <a:p>
            <a:pPr marL="0" indent="0" algn="ctr">
              <a:spcBef>
                <a:spcPct val="0"/>
              </a:spcBef>
              <a:buClrTx/>
              <a:buNone/>
              <a:defRPr/>
            </a:pPr>
            <a:endParaRPr lang="en-GB" altLang="en-US" sz="6600" dirty="0">
              <a:solidFill>
                <a:srgbClr val="002060"/>
              </a:solidFill>
              <a:latin typeface="Perpetua" panose="02020502060401020303" pitchFamily="18" charset="0"/>
            </a:endParaRP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377124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1"/>
          <p:cNvSpPr txBox="1">
            <a:spLocks noChangeArrowheads="1"/>
          </p:cNvSpPr>
          <p:nvPr/>
        </p:nvSpPr>
        <p:spPr bwMode="auto">
          <a:xfrm>
            <a:off x="273540" y="1785352"/>
            <a:ext cx="841533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Transfer to company?</a:t>
            </a:r>
          </a:p>
          <a:p>
            <a:pPr marL="0" indent="0">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CGT on full capital gain</a:t>
            </a:r>
          </a:p>
          <a:p>
            <a:pPr marL="0" indent="0">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Claim Incorporation Relief</a:t>
            </a:r>
          </a:p>
          <a:p>
            <a:pPr>
              <a:spcBef>
                <a:spcPct val="0"/>
              </a:spcBef>
              <a:buClrTx/>
              <a:defRPr/>
            </a:pPr>
            <a:endParaRPr lang="en-GB" altLang="en-US" sz="1400" dirty="0">
              <a:solidFill>
                <a:srgbClr val="002060"/>
              </a:solidFill>
              <a:latin typeface="Perpetua" panose="02020502060401020303" pitchFamily="18" charset="0"/>
            </a:endParaRP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
        <p:nvSpPr>
          <p:cNvPr id="9" name="TextBox 8"/>
          <p:cNvSpPr txBox="1"/>
          <p:nvPr/>
        </p:nvSpPr>
        <p:spPr>
          <a:xfrm>
            <a:off x="342389" y="349953"/>
            <a:ext cx="463139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Transfer to company – CGT?  </a:t>
            </a:r>
          </a:p>
          <a:p>
            <a:pPr>
              <a:spcBef>
                <a:spcPct val="0"/>
              </a:spcBef>
            </a:pPr>
            <a:r>
              <a:rPr lang="en-GB" sz="2800" b="1" dirty="0">
                <a:solidFill>
                  <a:srgbClr val="182B49"/>
                </a:solidFill>
                <a:latin typeface="Perpetua" panose="02020502060401020303" pitchFamily="18" charset="0"/>
                <a:ea typeface="+mj-ea"/>
                <a:cs typeface="+mj-cs"/>
              </a:rPr>
              <a:t>  </a:t>
            </a:r>
          </a:p>
        </p:txBody>
      </p:sp>
    </p:spTree>
    <p:extLst>
      <p:ext uri="{BB962C8B-B14F-4D97-AF65-F5344CB8AC3E}">
        <p14:creationId xmlns:p14="http://schemas.microsoft.com/office/powerpoint/2010/main" val="165118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38705" y="701630"/>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49708" y="0"/>
            <a:ext cx="1394292" cy="994814"/>
          </a:xfrm>
          <a:prstGeom prst="rect">
            <a:avLst/>
          </a:prstGeom>
        </p:spPr>
      </p:pic>
      <p:sp>
        <p:nvSpPr>
          <p:cNvPr id="7" name="TextBox 1"/>
          <p:cNvSpPr txBox="1">
            <a:spLocks noChangeArrowheads="1"/>
          </p:cNvSpPr>
          <p:nvPr/>
        </p:nvSpPr>
        <p:spPr bwMode="auto">
          <a:xfrm>
            <a:off x="240729" y="3886066"/>
            <a:ext cx="349524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400" dirty="0">
                <a:solidFill>
                  <a:srgbClr val="002060"/>
                </a:solidFill>
                <a:latin typeface="Perpetua" panose="02020502060401020303" pitchFamily="18" charset="0"/>
              </a:rPr>
              <a:t>Current value £100,000</a:t>
            </a:r>
          </a:p>
          <a:p>
            <a:pPr>
              <a:spcBef>
                <a:spcPct val="0"/>
              </a:spcBef>
              <a:buClrTx/>
              <a:defRPr/>
            </a:pPr>
            <a:endParaRPr lang="en-GB" altLang="en-US" sz="1400" dirty="0">
              <a:solidFill>
                <a:srgbClr val="002060"/>
              </a:solidFill>
              <a:latin typeface="Perpetua" panose="02020502060401020303" pitchFamily="18" charset="0"/>
            </a:endParaRP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
        <p:nvSpPr>
          <p:cNvPr id="9" name="TextBox 8"/>
          <p:cNvSpPr txBox="1"/>
          <p:nvPr/>
        </p:nvSpPr>
        <p:spPr>
          <a:xfrm>
            <a:off x="238705" y="175624"/>
            <a:ext cx="341311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Incorporation Relief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12" name="TextBox 1"/>
          <p:cNvSpPr txBox="1">
            <a:spLocks noChangeArrowheads="1"/>
          </p:cNvSpPr>
          <p:nvPr/>
        </p:nvSpPr>
        <p:spPr bwMode="auto">
          <a:xfrm>
            <a:off x="238706" y="2359034"/>
            <a:ext cx="2896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400" dirty="0">
                <a:solidFill>
                  <a:srgbClr val="002060"/>
                </a:solidFill>
                <a:latin typeface="Perpetua" panose="02020502060401020303" pitchFamily="18" charset="0"/>
              </a:rPr>
              <a:t>Purchased £50,000</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60" y="853798"/>
            <a:ext cx="2642636" cy="1461325"/>
          </a:xfrm>
          <a:prstGeom prst="rect">
            <a:avLst/>
          </a:prstGeom>
        </p:spPr>
      </p:pic>
      <p:sp>
        <p:nvSpPr>
          <p:cNvPr id="4" name="Rectangle 3"/>
          <p:cNvSpPr/>
          <p:nvPr/>
        </p:nvSpPr>
        <p:spPr>
          <a:xfrm>
            <a:off x="3412631" y="1843200"/>
            <a:ext cx="1985848" cy="826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Perpetua" panose="02020502060401020303"/>
              </a:rPr>
              <a:t>Company</a:t>
            </a:r>
            <a:endParaRPr lang="en-GB" dirty="0">
              <a:solidFill>
                <a:srgbClr val="002060"/>
              </a:solidFill>
              <a:latin typeface="Perpetua" panose="02020502060401020303"/>
            </a:endParaRPr>
          </a:p>
        </p:txBody>
      </p:sp>
      <p:cxnSp>
        <p:nvCxnSpPr>
          <p:cNvPr id="13" name="Straight Arrow Connector 12"/>
          <p:cNvCxnSpPr/>
          <p:nvPr/>
        </p:nvCxnSpPr>
        <p:spPr>
          <a:xfrm>
            <a:off x="1526378" y="2901408"/>
            <a:ext cx="8708" cy="948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213038" y="2820699"/>
            <a:ext cx="1578160" cy="1077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
          <p:cNvSpPr txBox="1">
            <a:spLocks noChangeArrowheads="1"/>
          </p:cNvSpPr>
          <p:nvPr/>
        </p:nvSpPr>
        <p:spPr bwMode="auto">
          <a:xfrm>
            <a:off x="5418325" y="1843200"/>
            <a:ext cx="373467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defRPr/>
            </a:pPr>
            <a:r>
              <a:rPr lang="en-GB" altLang="en-US" dirty="0">
                <a:solidFill>
                  <a:srgbClr val="002060"/>
                </a:solidFill>
                <a:latin typeface="Perpetua" panose="02020502060401020303" pitchFamily="18" charset="0"/>
              </a:rPr>
              <a:t>Capital gain on £50,000</a:t>
            </a:r>
          </a:p>
          <a:p>
            <a:pPr>
              <a:spcBef>
                <a:spcPct val="0"/>
              </a:spcBef>
              <a:buClrTx/>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Claim incorporation relief to defer capital gain</a:t>
            </a:r>
          </a:p>
          <a:p>
            <a:pPr>
              <a:spcBef>
                <a:spcPct val="0"/>
              </a:spcBef>
              <a:buClrTx/>
              <a:defRPr/>
            </a:pPr>
            <a:endParaRPr lang="en-GB" altLang="en-US" dirty="0">
              <a:solidFill>
                <a:srgbClr val="002060"/>
              </a:solidFill>
              <a:latin typeface="Perpetua" panose="02020502060401020303" pitchFamily="18" charset="0"/>
            </a:endParaRPr>
          </a:p>
          <a:p>
            <a:pPr>
              <a:spcBef>
                <a:spcPct val="0"/>
              </a:spcBef>
              <a:buClrTx/>
              <a:defRPr/>
            </a:pPr>
            <a:r>
              <a:rPr lang="en-GB" altLang="en-US" dirty="0">
                <a:solidFill>
                  <a:srgbClr val="002060"/>
                </a:solidFill>
                <a:latin typeface="Perpetua" panose="02020502060401020303" pitchFamily="18" charset="0"/>
              </a:rPr>
              <a:t>Value of shares treated as £50,000</a:t>
            </a:r>
          </a:p>
          <a:p>
            <a:pPr>
              <a:spcBef>
                <a:spcPct val="0"/>
              </a:spcBef>
              <a:buClrTx/>
              <a:defRPr/>
            </a:pPr>
            <a:endParaRPr lang="en-GB" altLang="en-US" sz="1400" dirty="0">
              <a:solidFill>
                <a:srgbClr val="002060"/>
              </a:solidFill>
              <a:latin typeface="Perpetua" panose="02020502060401020303" pitchFamily="18" charset="0"/>
            </a:endParaRPr>
          </a:p>
        </p:txBody>
      </p:sp>
    </p:spTree>
    <p:extLst>
      <p:ext uri="{BB962C8B-B14F-4D97-AF65-F5344CB8AC3E}">
        <p14:creationId xmlns:p14="http://schemas.microsoft.com/office/powerpoint/2010/main" val="307158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64331" y="299473"/>
            <a:ext cx="445186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Transfer to company - CGT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64331" y="1279774"/>
            <a:ext cx="84153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r>
              <a:rPr lang="en-GB" altLang="en-US" sz="2800" dirty="0">
                <a:solidFill>
                  <a:srgbClr val="002060"/>
                </a:solidFill>
                <a:latin typeface="Perpetua" panose="02020502060401020303" pitchFamily="18" charset="0"/>
              </a:rPr>
              <a:t>S162 TCGA 1992 – Incorporation Relief</a:t>
            </a:r>
          </a:p>
          <a:p>
            <a:pPr>
              <a:spcBef>
                <a:spcPct val="0"/>
              </a:spcBef>
              <a:buClrTx/>
            </a:pPr>
            <a:endParaRPr lang="en-GB" altLang="en-US" sz="12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Individual transferor</a:t>
            </a:r>
          </a:p>
          <a:p>
            <a:pPr>
              <a:spcBef>
                <a:spcPct val="0"/>
              </a:spcBef>
              <a:buClrTx/>
            </a:pPr>
            <a:endParaRPr lang="en-GB" altLang="en-US" sz="12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Must be “business” – needs a certain minimum (20 hours per week) level of activity (Elizabeth Mogal Ramsay 2013).   Several properties better. Care if agents used.</a:t>
            </a:r>
          </a:p>
          <a:p>
            <a:pPr>
              <a:spcBef>
                <a:spcPct val="0"/>
              </a:spcBef>
              <a:buClrTx/>
            </a:pPr>
            <a:endParaRPr lang="en-GB" altLang="en-US" sz="12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The more the number of properties the better</a:t>
            </a:r>
          </a:p>
          <a:p>
            <a:pPr>
              <a:spcBef>
                <a:spcPct val="0"/>
              </a:spcBef>
              <a:buClrTx/>
            </a:pPr>
            <a:r>
              <a:rPr lang="en-GB" altLang="en-US" sz="2800" dirty="0">
                <a:solidFill>
                  <a:srgbClr val="002060"/>
                </a:solidFill>
                <a:latin typeface="Perpetua" panose="02020502060401020303" pitchFamily="18" charset="0"/>
              </a:rPr>
              <a:t>Whole business must be transferred – cash can be kept out</a:t>
            </a:r>
          </a:p>
          <a:p>
            <a:pPr>
              <a:spcBef>
                <a:spcPct val="0"/>
              </a:spcBef>
              <a:buClrTx/>
            </a:pPr>
            <a:endParaRPr lang="en-GB" altLang="en-US" sz="12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Non-statutory clearance</a:t>
            </a:r>
          </a:p>
          <a:p>
            <a:pPr eaLnBrk="1" hangingPunct="1">
              <a:spcBef>
                <a:spcPct val="0"/>
              </a:spcBef>
              <a:buClrTx/>
            </a:pPr>
            <a:endParaRPr lang="en-GB" altLang="en-US" sz="2800" dirty="0">
              <a:solidFill>
                <a:srgbClr val="002060"/>
              </a:solidFill>
              <a:latin typeface="Perpetua" panose="02020502060401020303" pitchFamily="18" charset="0"/>
            </a:endParaRP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657524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52053" y="366441"/>
            <a:ext cx="1226618"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ATED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364331" y="1812166"/>
            <a:ext cx="8415338"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defRPr/>
            </a:pPr>
            <a:r>
              <a:rPr lang="en-GB" altLang="en-US" sz="2800" dirty="0">
                <a:solidFill>
                  <a:srgbClr val="002060"/>
                </a:solidFill>
                <a:latin typeface="Perpetua" panose="02020502060401020303" pitchFamily="18" charset="0"/>
              </a:rPr>
              <a:t>UK residential properties owned by companies</a:t>
            </a:r>
          </a:p>
          <a:p>
            <a:pPr>
              <a:spcBef>
                <a:spcPct val="0"/>
              </a:spcBef>
              <a:buClrTx/>
              <a:defRPr/>
            </a:pPr>
            <a:endParaRPr lang="en-GB" altLang="en-US" sz="12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Property available for use by connected person</a:t>
            </a:r>
          </a:p>
          <a:p>
            <a:pPr marL="0" indent="0">
              <a:spcBef>
                <a:spcPct val="0"/>
              </a:spcBef>
              <a:buClrTx/>
              <a:buNone/>
              <a:defRPr/>
            </a:pPr>
            <a:endParaRPr lang="en-GB" altLang="en-US" sz="12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Annual tax depending on property value</a:t>
            </a:r>
          </a:p>
          <a:p>
            <a:pPr marL="0" indent="0">
              <a:spcBef>
                <a:spcPct val="0"/>
              </a:spcBef>
              <a:buClrTx/>
              <a:buNone/>
              <a:defRPr/>
            </a:pPr>
            <a:endParaRPr lang="en-GB" altLang="en-US" sz="12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Only applies to “dwellings”</a:t>
            </a:r>
          </a:p>
          <a:p>
            <a:pPr marL="457200" lvl="1" indent="0">
              <a:spcBef>
                <a:spcPct val="0"/>
              </a:spcBef>
              <a:buClrTx/>
              <a:buNone/>
              <a:defRPr/>
            </a:pPr>
            <a:endParaRPr lang="en-GB" altLang="en-US" sz="1000" dirty="0">
              <a:solidFill>
                <a:srgbClr val="002060"/>
              </a:solidFill>
              <a:latin typeface="Perpetua" panose="02020502060401020303" pitchFamily="18" charset="0"/>
            </a:endParaRPr>
          </a:p>
          <a:p>
            <a:pPr marL="457200" lvl="1" indent="0">
              <a:spcBef>
                <a:spcPct val="0"/>
              </a:spcBef>
              <a:buClrTx/>
              <a:buNone/>
              <a:defRPr/>
            </a:pPr>
            <a:r>
              <a:rPr lang="en-GB" altLang="en-US" sz="2800" dirty="0">
                <a:solidFill>
                  <a:srgbClr val="002060"/>
                </a:solidFill>
                <a:latin typeface="Perpetua" panose="02020502060401020303" pitchFamily="18" charset="0"/>
              </a:rPr>
              <a:t>Not:</a:t>
            </a:r>
          </a:p>
          <a:p>
            <a:pPr marL="457200" lvl="1" indent="0">
              <a:spcBef>
                <a:spcPct val="0"/>
              </a:spcBef>
              <a:buClrTx/>
              <a:buNone/>
              <a:defRPr/>
            </a:pPr>
            <a:r>
              <a:rPr lang="en-GB" altLang="en-US" sz="2800" dirty="0">
                <a:solidFill>
                  <a:srgbClr val="002060"/>
                </a:solidFill>
                <a:latin typeface="Perpetua" panose="02020502060401020303" pitchFamily="18" charset="0"/>
              </a:rPr>
              <a:t>Hotels, Guest houses, Student halls of residence, Prisons</a:t>
            </a: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327408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328984"/>
            <a:ext cx="7485169" cy="954107"/>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ATED 1 April 2020 to 31 March 2021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504903" y="1159981"/>
            <a:ext cx="84153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800" b="1" dirty="0">
                <a:solidFill>
                  <a:srgbClr val="002060"/>
                </a:solidFill>
                <a:latin typeface="Perpetua" panose="02020502060401020303" pitchFamily="18" charset="0"/>
              </a:rPr>
              <a:t>Tax charge 2020/21</a:t>
            </a: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r>
              <a:rPr lang="en-GB" altLang="en-US" sz="2800" dirty="0">
                <a:solidFill>
                  <a:srgbClr val="002060"/>
                </a:solidFill>
                <a:latin typeface="Perpetua" panose="02020502060401020303" pitchFamily="18" charset="0"/>
              </a:rPr>
              <a:t>5 year value freezing</a:t>
            </a:r>
          </a:p>
        </p:txBody>
      </p:sp>
      <p:graphicFrame>
        <p:nvGraphicFramePr>
          <p:cNvPr id="9" name="Table 8"/>
          <p:cNvGraphicFramePr>
            <a:graphicFrameLocks noGrp="1"/>
          </p:cNvGraphicFramePr>
          <p:nvPr>
            <p:extLst>
              <p:ext uri="{D42A27DB-BD31-4B8C-83A1-F6EECF244321}">
                <p14:modId xmlns:p14="http://schemas.microsoft.com/office/powerpoint/2010/main" val="2326872008"/>
              </p:ext>
            </p:extLst>
          </p:nvPr>
        </p:nvGraphicFramePr>
        <p:xfrm>
          <a:off x="504903" y="1886899"/>
          <a:ext cx="7993812" cy="3904015"/>
        </p:xfrm>
        <a:graphic>
          <a:graphicData uri="http://schemas.openxmlformats.org/drawingml/2006/table">
            <a:tbl>
              <a:tblPr firstRow="1" bandRow="1">
                <a:tableStyleId>{5C22544A-7EE6-4342-B048-85BDC9FD1C3A}</a:tableStyleId>
              </a:tblPr>
              <a:tblGrid>
                <a:gridCol w="3738978">
                  <a:extLst>
                    <a:ext uri="{9D8B030D-6E8A-4147-A177-3AD203B41FA5}">
                      <a16:colId xmlns:a16="http://schemas.microsoft.com/office/drawing/2014/main" val="20000"/>
                    </a:ext>
                  </a:extLst>
                </a:gridCol>
                <a:gridCol w="4254834">
                  <a:extLst>
                    <a:ext uri="{9D8B030D-6E8A-4147-A177-3AD203B41FA5}">
                      <a16:colId xmlns:a16="http://schemas.microsoft.com/office/drawing/2014/main" val="20001"/>
                    </a:ext>
                  </a:extLst>
                </a:gridCol>
              </a:tblGrid>
              <a:tr h="795151">
                <a:tc>
                  <a:txBody>
                    <a:bodyPr/>
                    <a:lstStyle/>
                    <a:p>
                      <a:r>
                        <a:rPr lang="en-GB" sz="2800" b="0" cap="none" spc="0" dirty="0">
                          <a:ln>
                            <a:noFill/>
                          </a:ln>
                          <a:solidFill>
                            <a:srgbClr val="002060"/>
                          </a:solidFill>
                          <a:effectLst/>
                          <a:latin typeface="Perpetua" panose="02020502060401020303" pitchFamily="18" charset="0"/>
                        </a:rPr>
                        <a:t>Value</a:t>
                      </a:r>
                    </a:p>
                  </a:txBody>
                  <a:tcPr marT="45712" marB="4571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Charge</a:t>
                      </a:r>
                    </a:p>
                  </a:txBody>
                  <a:tcPr marT="45712" marB="4571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6117">
                <a:tc>
                  <a:txBody>
                    <a:bodyPr/>
                    <a:lstStyle/>
                    <a:p>
                      <a:r>
                        <a:rPr lang="en-GB" sz="2800" b="0" cap="none" spc="0" dirty="0">
                          <a:ln>
                            <a:noFill/>
                          </a:ln>
                          <a:solidFill>
                            <a:srgbClr val="002060"/>
                          </a:solidFill>
                          <a:effectLst/>
                          <a:latin typeface="Perpetua" panose="02020502060401020303" pitchFamily="18" charset="0"/>
                        </a:rPr>
                        <a:t>£500,000 to</a:t>
                      </a:r>
                      <a:r>
                        <a:rPr lang="en-GB" sz="2800" b="0" cap="none" spc="0" baseline="0" dirty="0">
                          <a:ln>
                            <a:noFill/>
                          </a:ln>
                          <a:solidFill>
                            <a:srgbClr val="002060"/>
                          </a:solidFill>
                          <a:effectLst/>
                          <a:latin typeface="Perpetua" panose="02020502060401020303" pitchFamily="18" charset="0"/>
                        </a:rPr>
                        <a:t> £1m</a:t>
                      </a:r>
                      <a:endParaRPr lang="en-GB" sz="2800" b="0" cap="none" spc="0" dirty="0">
                        <a:ln>
                          <a:noFill/>
                        </a:ln>
                        <a:solidFill>
                          <a:srgbClr val="002060"/>
                        </a:solidFill>
                        <a:effectLst/>
                        <a:latin typeface="Perpetua" panose="02020502060401020303" pitchFamily="18" charset="0"/>
                      </a:endParaRPr>
                    </a:p>
                  </a:txBody>
                  <a:tcPr marT="45712" marB="4571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£3,700</a:t>
                      </a:r>
                    </a:p>
                  </a:txBody>
                  <a:tcPr marT="45712" marB="4571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117">
                <a:tc>
                  <a:txBody>
                    <a:bodyPr/>
                    <a:lstStyle/>
                    <a:p>
                      <a:r>
                        <a:rPr lang="en-GB" sz="2800" b="0" cap="none" spc="0" dirty="0">
                          <a:ln>
                            <a:noFill/>
                          </a:ln>
                          <a:solidFill>
                            <a:srgbClr val="002060"/>
                          </a:solidFill>
                          <a:effectLst/>
                          <a:latin typeface="Perpetua" panose="02020502060401020303" pitchFamily="18" charset="0"/>
                        </a:rPr>
                        <a:t>£1m to £2m</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£7,500</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6117">
                <a:tc>
                  <a:txBody>
                    <a:bodyPr/>
                    <a:lstStyle/>
                    <a:p>
                      <a:r>
                        <a:rPr lang="en-GB" sz="2800" b="0" cap="none" spc="0" dirty="0">
                          <a:ln>
                            <a:noFill/>
                          </a:ln>
                          <a:solidFill>
                            <a:srgbClr val="002060"/>
                          </a:solidFill>
                          <a:effectLst/>
                          <a:latin typeface="Perpetua" panose="02020502060401020303" pitchFamily="18" charset="0"/>
                        </a:rPr>
                        <a:t>£2m</a:t>
                      </a:r>
                      <a:r>
                        <a:rPr lang="en-GB" sz="2800" b="0" cap="none" spc="0" baseline="0" dirty="0">
                          <a:ln>
                            <a:noFill/>
                          </a:ln>
                          <a:solidFill>
                            <a:srgbClr val="002060"/>
                          </a:solidFill>
                          <a:effectLst/>
                          <a:latin typeface="Perpetua" panose="02020502060401020303" pitchFamily="18" charset="0"/>
                        </a:rPr>
                        <a:t> to £5m</a:t>
                      </a:r>
                      <a:endParaRPr lang="en-GB" sz="2800" b="0" cap="none" spc="0" dirty="0">
                        <a:ln>
                          <a:noFill/>
                        </a:ln>
                        <a:solidFill>
                          <a:srgbClr val="002060"/>
                        </a:solidFill>
                        <a:effectLst/>
                        <a:latin typeface="Perpetua" panose="02020502060401020303" pitchFamily="18" charset="0"/>
                      </a:endParaRP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£25,200</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117">
                <a:tc>
                  <a:txBody>
                    <a:bodyPr/>
                    <a:lstStyle/>
                    <a:p>
                      <a:r>
                        <a:rPr lang="en-GB" sz="2800" b="0" cap="none" spc="0" dirty="0">
                          <a:ln>
                            <a:noFill/>
                          </a:ln>
                          <a:solidFill>
                            <a:srgbClr val="002060"/>
                          </a:solidFill>
                          <a:effectLst/>
                          <a:latin typeface="Perpetua" panose="02020502060401020303" pitchFamily="18" charset="0"/>
                        </a:rPr>
                        <a:t>£5m to £10m</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£58,850</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117">
                <a:tc>
                  <a:txBody>
                    <a:bodyPr/>
                    <a:lstStyle/>
                    <a:p>
                      <a:r>
                        <a:rPr lang="en-GB" sz="2800" b="0" cap="none" spc="0" dirty="0">
                          <a:ln>
                            <a:noFill/>
                          </a:ln>
                          <a:solidFill>
                            <a:srgbClr val="002060"/>
                          </a:solidFill>
                          <a:effectLst/>
                          <a:latin typeface="Perpetua" panose="02020502060401020303" pitchFamily="18" charset="0"/>
                        </a:rPr>
                        <a:t>£10m to £20m</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£118,050</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6117">
                <a:tc>
                  <a:txBody>
                    <a:bodyPr/>
                    <a:lstStyle/>
                    <a:p>
                      <a:r>
                        <a:rPr lang="en-GB" sz="2800" b="0" cap="none" spc="0" dirty="0">
                          <a:ln>
                            <a:noFill/>
                          </a:ln>
                          <a:solidFill>
                            <a:srgbClr val="002060"/>
                          </a:solidFill>
                          <a:effectLst/>
                          <a:latin typeface="Perpetua" panose="02020502060401020303" pitchFamily="18" charset="0"/>
                        </a:rPr>
                        <a:t>Above £20m</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800" b="0" cap="none" spc="0" dirty="0">
                          <a:ln>
                            <a:noFill/>
                          </a:ln>
                          <a:solidFill>
                            <a:srgbClr val="002060"/>
                          </a:solidFill>
                          <a:effectLst/>
                          <a:latin typeface="Perpetua" panose="02020502060401020303" pitchFamily="18" charset="0"/>
                        </a:rPr>
                        <a:t>£236,250</a:t>
                      </a:r>
                    </a:p>
                  </a:txBody>
                  <a:tcPr marT="45712" marB="4571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107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336098" y="399500"/>
            <a:ext cx="323678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ATED -Exemptions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2" name="TextBox 1"/>
          <p:cNvSpPr txBox="1"/>
          <p:nvPr/>
        </p:nvSpPr>
        <p:spPr>
          <a:xfrm>
            <a:off x="336098" y="2033827"/>
            <a:ext cx="7931346" cy="2246769"/>
          </a:xfrm>
          <a:prstGeom prst="rect">
            <a:avLst/>
          </a:prstGeom>
          <a:noFill/>
        </p:spPr>
        <p:txBody>
          <a:bodyPr wrap="square" rtlCol="0">
            <a:spAutoFit/>
          </a:bodyPr>
          <a:lstStyle/>
          <a:p>
            <a:pPr marL="457200" indent="-457200">
              <a:buFont typeface="Arial" panose="020B0604020202020204" pitchFamily="34" charset="0"/>
              <a:buChar char="•"/>
            </a:pPr>
            <a:r>
              <a:rPr lang="en-GB" altLang="en-US" sz="2800" dirty="0">
                <a:solidFill>
                  <a:srgbClr val="002060"/>
                </a:solidFill>
                <a:latin typeface="Perpetua" panose="02020502060401020303" pitchFamily="18" charset="0"/>
              </a:rPr>
              <a:t>No charge if property let commercially to unconnected person</a:t>
            </a:r>
          </a:p>
          <a:p>
            <a:endParaRPr lang="en-GB" altLang="en-US" sz="2800" dirty="0">
              <a:solidFill>
                <a:srgbClr val="002060"/>
              </a:solidFill>
              <a:latin typeface="Perpetua" panose="02020502060401020303" pitchFamily="18" charset="0"/>
            </a:endParaRPr>
          </a:p>
          <a:p>
            <a:pPr marL="457200" indent="-457200">
              <a:buFont typeface="Arial" panose="020B0604020202020204" pitchFamily="34" charset="0"/>
              <a:buChar char="•"/>
            </a:pPr>
            <a:r>
              <a:rPr lang="en-GB" sz="2800" dirty="0">
                <a:solidFill>
                  <a:srgbClr val="002060"/>
                </a:solidFill>
                <a:latin typeface="Perpetua" panose="02020502060401020303" pitchFamily="18" charset="0"/>
              </a:rPr>
              <a:t>Must register for ATED even if no charge, (£500,000 value or property commercially let). </a:t>
            </a:r>
          </a:p>
        </p:txBody>
      </p:sp>
    </p:spTree>
    <p:extLst>
      <p:ext uri="{BB962C8B-B14F-4D97-AF65-F5344CB8AC3E}">
        <p14:creationId xmlns:p14="http://schemas.microsoft.com/office/powerpoint/2010/main" val="2646562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2" name="TextBox 1"/>
          <p:cNvSpPr txBox="1"/>
          <p:nvPr/>
        </p:nvSpPr>
        <p:spPr>
          <a:xfrm>
            <a:off x="0" y="2033827"/>
            <a:ext cx="9144000" cy="1938992"/>
          </a:xfrm>
          <a:prstGeom prst="rect">
            <a:avLst/>
          </a:prstGeom>
          <a:noFill/>
        </p:spPr>
        <p:txBody>
          <a:bodyPr wrap="square" rtlCol="0">
            <a:spAutoFit/>
          </a:bodyPr>
          <a:lstStyle/>
          <a:p>
            <a:pPr algn="ctr"/>
            <a:r>
              <a:rPr lang="en-GB" altLang="en-US" sz="4000" b="1" dirty="0">
                <a:solidFill>
                  <a:srgbClr val="002060"/>
                </a:solidFill>
                <a:latin typeface="Perpetua" panose="02020502060401020303" pitchFamily="18" charset="0"/>
              </a:rPr>
              <a:t>2. CGT ON THE SALE OF RESIDENTIAL PROPERTY BY INDIVIDUALS  AND PLANNING TO REDUCE THIS</a:t>
            </a:r>
            <a:endParaRPr lang="en-GB" sz="4000" b="1" dirty="0">
              <a:solidFill>
                <a:srgbClr val="002060"/>
              </a:solidFill>
              <a:latin typeface="Perpetua" panose="02020502060401020303" pitchFamily="18" charset="0"/>
            </a:endParaRPr>
          </a:p>
        </p:txBody>
      </p:sp>
    </p:spTree>
    <p:extLst>
      <p:ext uri="{BB962C8B-B14F-4D97-AF65-F5344CB8AC3E}">
        <p14:creationId xmlns:p14="http://schemas.microsoft.com/office/powerpoint/2010/main" val="1650148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39" y="378191"/>
            <a:ext cx="6830645" cy="954107"/>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Capital gains tax on residential property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174625" y="2151727"/>
            <a:ext cx="87947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342900" indent="-342900">
              <a:spcBef>
                <a:spcPct val="0"/>
              </a:spcBef>
              <a:buClrTx/>
              <a:defRPr/>
            </a:pPr>
            <a:r>
              <a:rPr lang="en-GB" altLang="en-US" sz="2800" dirty="0">
                <a:solidFill>
                  <a:srgbClr val="002060"/>
                </a:solidFill>
                <a:latin typeface="Perpetua" panose="02020502060401020303" pitchFamily="18" charset="0"/>
              </a:rPr>
              <a:t>Taxable amount = sale price less purchase price;</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None/>
              <a:tabLst>
                <a:tab pos="444500" algn="l"/>
              </a:tabLst>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Also deduct purchase/sale costs – solicitor’s fees, stamp duty, estate agent fees and costs of major improvements.</a:t>
            </a:r>
          </a:p>
          <a:p>
            <a:pPr>
              <a:spcBef>
                <a:spcPct val="0"/>
              </a:spcBef>
              <a:buClrTx/>
              <a:buFontTx/>
              <a:buNone/>
              <a:defRPr/>
            </a:pPr>
            <a:endParaRPr lang="en-GB" altLang="en-US" sz="1000" dirty="0">
              <a:solidFill>
                <a:srgbClr val="002060"/>
              </a:solidFill>
              <a:latin typeface="Perpetua" panose="02020502060401020303" pitchFamily="18" charset="0"/>
            </a:endParaRPr>
          </a:p>
          <a:p>
            <a:pPr>
              <a:spcBef>
                <a:spcPct val="0"/>
              </a:spcBef>
              <a:buClrTx/>
              <a:buFontTx/>
              <a:buNone/>
              <a:defRPr/>
            </a:pPr>
            <a:endParaRPr lang="en-GB" altLang="en-US" sz="2800" dirty="0"/>
          </a:p>
        </p:txBody>
      </p:sp>
    </p:spTree>
    <p:extLst>
      <p:ext uri="{BB962C8B-B14F-4D97-AF65-F5344CB8AC3E}">
        <p14:creationId xmlns:p14="http://schemas.microsoft.com/office/powerpoint/2010/main" val="181424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8209-939D-4F98-B534-777B8C639079}"/>
              </a:ext>
            </a:extLst>
          </p:cNvPr>
          <p:cNvSpPr>
            <a:spLocks noGrp="1"/>
          </p:cNvSpPr>
          <p:nvPr>
            <p:ph type="title"/>
          </p:nvPr>
        </p:nvSpPr>
        <p:spPr/>
        <p:txBody>
          <a:bodyPr/>
          <a:lstStyle/>
          <a:p>
            <a:r>
              <a:rPr lang="en-GB" sz="3600" b="1" dirty="0"/>
              <a:t>Why is it relevant?</a:t>
            </a:r>
          </a:p>
        </p:txBody>
      </p:sp>
      <p:sp>
        <p:nvSpPr>
          <p:cNvPr id="12291" name="Rectangle 3"/>
          <p:cNvSpPr>
            <a:spLocks noGrp="1" noChangeArrowheads="1"/>
          </p:cNvSpPr>
          <p:nvPr>
            <p:ph idx="1"/>
          </p:nvPr>
        </p:nvSpPr>
        <p:spPr>
          <a:xfrm>
            <a:off x="171666" y="1295400"/>
            <a:ext cx="8585200" cy="4911725"/>
          </a:xfrm>
        </p:spPr>
        <p:txBody>
          <a:bodyPr/>
          <a:lstStyle/>
          <a:p>
            <a:pPr eaLnBrk="1" hangingPunct="1"/>
            <a:r>
              <a:rPr lang="en-GB" altLang="en-US" sz="2800" dirty="0"/>
              <a:t>The British love property investments! </a:t>
            </a:r>
          </a:p>
          <a:p>
            <a:pPr eaLnBrk="1" hangingPunct="1"/>
            <a:endParaRPr lang="en-GB" altLang="en-US" sz="2800" dirty="0"/>
          </a:p>
          <a:p>
            <a:pPr eaLnBrk="1" hangingPunct="1"/>
            <a:r>
              <a:rPr lang="en-GB" altLang="en-US" sz="2800" dirty="0"/>
              <a:t>1 in 10 British adults owns a second home</a:t>
            </a:r>
          </a:p>
          <a:p>
            <a:pPr marL="0" indent="0" eaLnBrk="1" hangingPunct="1">
              <a:buNone/>
            </a:pPr>
            <a:endParaRPr lang="en-GB" altLang="en-US" sz="2800" dirty="0"/>
          </a:p>
          <a:p>
            <a:pPr eaLnBrk="1" hangingPunct="1"/>
            <a:r>
              <a:rPr lang="en-GB" altLang="en-US" sz="2800" dirty="0"/>
              <a:t>Many property purchases are made as part of “retirement planning”</a:t>
            </a:r>
          </a:p>
          <a:p>
            <a:pPr eaLnBrk="1" hangingPunct="1"/>
            <a:endParaRPr lang="en-GB" altLang="en-US" sz="2800" dirty="0"/>
          </a:p>
          <a:p>
            <a:pPr eaLnBrk="1" hangingPunct="1"/>
            <a:r>
              <a:rPr lang="en-GB" altLang="en-US" sz="2800" dirty="0"/>
              <a:t>But tax (and the economic outlook) is now a big concern </a:t>
            </a:r>
          </a:p>
          <a:p>
            <a:pPr eaLnBrk="1" hangingPunct="1"/>
            <a:endParaRPr lang="en-GB" altLang="en-US" sz="2800" dirty="0"/>
          </a:p>
        </p:txBody>
      </p:sp>
      <p:pic>
        <p:nvPicPr>
          <p:cNvPr id="5" name="Picture 4">
            <a:extLst>
              <a:ext uri="{FF2B5EF4-FFF2-40B4-BE49-F238E27FC236}">
                <a16:creationId xmlns:a16="http://schemas.microsoft.com/office/drawing/2014/main" id="{193B9D64-8663-4D3F-AA1A-BD7A8706309E}"/>
              </a:ext>
            </a:extLst>
          </p:cNvPr>
          <p:cNvPicPr>
            <a:picLocks noChangeAspect="1"/>
          </p:cNvPicPr>
          <p:nvPr/>
        </p:nvPicPr>
        <p:blipFill>
          <a:blip r:embed="rId3"/>
          <a:stretch>
            <a:fillRect/>
          </a:stretch>
        </p:blipFill>
        <p:spPr>
          <a:xfrm>
            <a:off x="6266395" y="1180042"/>
            <a:ext cx="2705939" cy="1701969"/>
          </a:xfrm>
          <a:prstGeom prst="rect">
            <a:avLst/>
          </a:prstGeom>
        </p:spPr>
      </p:pic>
    </p:spTree>
    <p:extLst>
      <p:ext uri="{BB962C8B-B14F-4D97-AF65-F5344CB8AC3E}">
        <p14:creationId xmlns:p14="http://schemas.microsoft.com/office/powerpoint/2010/main" val="71982770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90285" y="922927"/>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132035" y="0"/>
            <a:ext cx="7194060" cy="1384995"/>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Capital gains tax – the rates on residential property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290285" y="1647305"/>
            <a:ext cx="8563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defRPr/>
            </a:pPr>
            <a:endParaRPr lang="en-GB" altLang="en-US" sz="2800" dirty="0">
              <a:solidFill>
                <a:srgbClr val="002060"/>
              </a:solidFill>
              <a:latin typeface="Perpetua" panose="02020502060401020303" pitchFamily="18" charset="0"/>
            </a:endParaRPr>
          </a:p>
          <a:p>
            <a:pPr>
              <a:spcBef>
                <a:spcPct val="0"/>
              </a:spcBef>
              <a:buClrTx/>
              <a:buFontTx/>
              <a:buNone/>
              <a:defRPr/>
            </a:pPr>
            <a:r>
              <a:rPr lang="en-GB" altLang="en-US" sz="2800" dirty="0">
                <a:solidFill>
                  <a:srgbClr val="002060"/>
                </a:solidFill>
                <a:latin typeface="Perpetua" panose="02020502060401020303" pitchFamily="18" charset="0"/>
              </a:rPr>
              <a:t>A/E £12,300 (2021/22) then:-</a:t>
            </a:r>
          </a:p>
          <a:p>
            <a:pPr>
              <a:spcBef>
                <a:spcPct val="0"/>
              </a:spcBef>
              <a:buClrTx/>
              <a:buFontTx/>
              <a:buNone/>
              <a:defRPr/>
            </a:pPr>
            <a:endParaRPr lang="en-GB" altLang="en-US" sz="28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18% on gains within basic rate band</a:t>
            </a:r>
          </a:p>
          <a:p>
            <a:pPr>
              <a:spcBef>
                <a:spcPct val="0"/>
              </a:spcBef>
              <a:buClrTx/>
              <a:buFontTx/>
              <a:buNone/>
              <a:defRPr/>
            </a:pPr>
            <a:endParaRPr lang="en-GB" altLang="en-US" sz="28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28% on gains within higher/additional rate bands</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None/>
              <a:defRPr/>
            </a:pPr>
            <a:r>
              <a:rPr lang="en-GB" altLang="en-US" sz="2800" dirty="0">
                <a:solidFill>
                  <a:srgbClr val="002060"/>
                </a:solidFill>
                <a:latin typeface="Perpetua" panose="02020502060401020303" pitchFamily="18" charset="0"/>
              </a:rPr>
              <a:t>Principal private residence exempt.</a:t>
            </a:r>
          </a:p>
          <a:p>
            <a:pPr marL="457200" indent="-457200">
              <a:spcBef>
                <a:spcPct val="0"/>
              </a:spcBef>
              <a:buClrTx/>
              <a:buFontTx/>
              <a:buChar char="-"/>
              <a:defRPr/>
            </a:pPr>
            <a:endParaRPr lang="en-GB" altLang="en-US" sz="2800" dirty="0">
              <a:solidFill>
                <a:srgbClr val="002060"/>
              </a:solidFill>
              <a:latin typeface="Perpetua" panose="02020502060401020303" pitchFamily="18" charset="0"/>
            </a:endParaRPr>
          </a:p>
        </p:txBody>
      </p:sp>
    </p:spTree>
    <p:extLst>
      <p:ext uri="{BB962C8B-B14F-4D97-AF65-F5344CB8AC3E}">
        <p14:creationId xmlns:p14="http://schemas.microsoft.com/office/powerpoint/2010/main" val="1574652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40" y="391133"/>
            <a:ext cx="5951492" cy="954107"/>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Since 6 April 2020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273540" y="1669176"/>
            <a:ext cx="87947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None/>
              <a:defRPr/>
            </a:pPr>
            <a:endParaRPr lang="en-GB" altLang="en-US" sz="28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A need to declare and pay the CGT within 30 days of sale of property</a:t>
            </a:r>
          </a:p>
          <a:p>
            <a:pPr>
              <a:spcBef>
                <a:spcPct val="0"/>
              </a:spcBef>
              <a:buClrTx/>
              <a:buNone/>
              <a:defRPr/>
            </a:pPr>
            <a:endParaRPr lang="en-GB" altLang="en-US" sz="28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Restriction of lettings allowance</a:t>
            </a:r>
          </a:p>
          <a:p>
            <a:pPr>
              <a:spcBef>
                <a:spcPct val="0"/>
              </a:spcBef>
              <a:buClrTx/>
              <a:buNone/>
              <a:defRPr/>
            </a:pPr>
            <a:endParaRPr lang="en-GB" altLang="en-US" sz="2800" dirty="0">
              <a:solidFill>
                <a:srgbClr val="002060"/>
              </a:solidFill>
              <a:latin typeface="Perpetua" panose="02020502060401020303" pitchFamily="18" charset="0"/>
            </a:endParaRPr>
          </a:p>
          <a:p>
            <a:pPr marL="342900" indent="-342900">
              <a:spcBef>
                <a:spcPct val="0"/>
              </a:spcBef>
              <a:buClrTx/>
              <a:defRPr/>
            </a:pPr>
            <a:r>
              <a:rPr lang="en-GB" altLang="en-US" sz="2800" dirty="0">
                <a:solidFill>
                  <a:srgbClr val="002060"/>
                </a:solidFill>
                <a:latin typeface="Perpetua" panose="02020502060401020303" pitchFamily="18" charset="0"/>
              </a:rPr>
              <a:t>Reduction of 18 months non occupation period to 9 months</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FontTx/>
              <a:buNone/>
              <a:defRPr/>
            </a:pPr>
            <a:endParaRPr lang="en-GB" altLang="en-US" sz="2800" dirty="0"/>
          </a:p>
        </p:txBody>
      </p:sp>
    </p:spTree>
    <p:extLst>
      <p:ext uri="{BB962C8B-B14F-4D97-AF65-F5344CB8AC3E}">
        <p14:creationId xmlns:p14="http://schemas.microsoft.com/office/powerpoint/2010/main" val="236074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1"/>
          <p:cNvSpPr txBox="1">
            <a:spLocks noChangeArrowheads="1"/>
          </p:cNvSpPr>
          <p:nvPr/>
        </p:nvSpPr>
        <p:spPr bwMode="auto">
          <a:xfrm>
            <a:off x="720350" y="1119055"/>
            <a:ext cx="84326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3600" dirty="0">
                <a:solidFill>
                  <a:srgbClr val="002060"/>
                </a:solidFill>
                <a:latin typeface="Perpetua" panose="02020502060401020303" pitchFamily="18" charset="0"/>
              </a:rPr>
              <a:t>Mr W</a:t>
            </a:r>
          </a:p>
          <a:p>
            <a:pPr>
              <a:spcBef>
                <a:spcPct val="0"/>
              </a:spcBef>
              <a:buClrTx/>
              <a:buFontTx/>
              <a:buNone/>
            </a:pPr>
            <a:r>
              <a:rPr lang="en-GB" altLang="en-US" sz="3600" dirty="0">
                <a:solidFill>
                  <a:srgbClr val="002060"/>
                </a:solidFill>
                <a:latin typeface="Perpetua" panose="02020502060401020303" pitchFamily="18" charset="0"/>
              </a:rPr>
              <a:t>2010					    2015						2020</a:t>
            </a:r>
          </a:p>
        </p:txBody>
      </p:sp>
      <p:sp>
        <p:nvSpPr>
          <p:cNvPr id="8" name="TextBox 7"/>
          <p:cNvSpPr txBox="1"/>
          <p:nvPr/>
        </p:nvSpPr>
        <p:spPr>
          <a:xfrm>
            <a:off x="336098" y="510140"/>
            <a:ext cx="322524" cy="461665"/>
          </a:xfrm>
          <a:prstGeom prst="rect">
            <a:avLst/>
          </a:prstGeom>
          <a:noFill/>
        </p:spPr>
        <p:txBody>
          <a:bodyPr wrap="none" rtlCol="0">
            <a:spAutoFit/>
          </a:bodyPr>
          <a:lstStyle/>
          <a:p>
            <a:pPr>
              <a:spcBef>
                <a:spcPct val="0"/>
              </a:spcBef>
            </a:pPr>
            <a:r>
              <a:rPr lang="en-GB" sz="2400" dirty="0">
                <a:solidFill>
                  <a:srgbClr val="182B49"/>
                </a:solidFill>
                <a:latin typeface="Perpetua" panose="02020502060401020303" pitchFamily="18" charset="0"/>
                <a:ea typeface="+mj-ea"/>
                <a:cs typeface="+mj-cs"/>
              </a:rPr>
              <a:t>  </a:t>
            </a:r>
          </a:p>
        </p:txBody>
      </p:sp>
      <p:cxnSp>
        <p:nvCxnSpPr>
          <p:cNvPr id="3" name="Straight Connector 2">
            <a:extLst>
              <a:ext uri="{FF2B5EF4-FFF2-40B4-BE49-F238E27FC236}">
                <a16:creationId xmlns:a16="http://schemas.microsoft.com/office/drawing/2014/main" id="{C4491CA0-306F-4CC6-BA2D-71B3185EDD21}"/>
              </a:ext>
            </a:extLst>
          </p:cNvPr>
          <p:cNvCxnSpPr/>
          <p:nvPr/>
        </p:nvCxnSpPr>
        <p:spPr>
          <a:xfrm>
            <a:off x="833377" y="2649745"/>
            <a:ext cx="728047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extBox 3">
            <a:extLst>
              <a:ext uri="{FF2B5EF4-FFF2-40B4-BE49-F238E27FC236}">
                <a16:creationId xmlns:a16="http://schemas.microsoft.com/office/drawing/2014/main" id="{425CA200-4B3A-4596-BC6B-92030AD104EC}"/>
              </a:ext>
            </a:extLst>
          </p:cNvPr>
          <p:cNvSpPr txBox="1">
            <a:spLocks noChangeArrowheads="1"/>
          </p:cNvSpPr>
          <p:nvPr/>
        </p:nvSpPr>
        <p:spPr bwMode="auto">
          <a:xfrm>
            <a:off x="298435" y="2757741"/>
            <a:ext cx="21517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Purchase of Ivy Cottage for £100,000 used as principal private residence</a:t>
            </a:r>
          </a:p>
        </p:txBody>
      </p:sp>
      <p:sp>
        <p:nvSpPr>
          <p:cNvPr id="13" name="TextBox 3">
            <a:extLst>
              <a:ext uri="{FF2B5EF4-FFF2-40B4-BE49-F238E27FC236}">
                <a16:creationId xmlns:a16="http://schemas.microsoft.com/office/drawing/2014/main" id="{D17EBBBC-BE93-436E-9DD8-906B459A62D9}"/>
              </a:ext>
            </a:extLst>
          </p:cNvPr>
          <p:cNvSpPr txBox="1">
            <a:spLocks noChangeArrowheads="1"/>
          </p:cNvSpPr>
          <p:nvPr/>
        </p:nvSpPr>
        <p:spPr bwMode="auto">
          <a:xfrm>
            <a:off x="3287211" y="2757741"/>
            <a:ext cx="215172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£170,000 value.</a:t>
            </a:r>
          </a:p>
          <a:p>
            <a:pPr algn="ctr">
              <a:spcBef>
                <a:spcPct val="0"/>
              </a:spcBef>
              <a:buClrTx/>
              <a:buFontTx/>
              <a:buNone/>
            </a:pPr>
            <a:r>
              <a:rPr lang="en-GB" altLang="en-US" sz="2800" dirty="0">
                <a:solidFill>
                  <a:srgbClr val="002060"/>
                </a:solidFill>
                <a:latin typeface="Perpetua" panose="02020502060401020303" pitchFamily="18" charset="0"/>
              </a:rPr>
              <a:t> New principal private residence. </a:t>
            </a:r>
          </a:p>
          <a:p>
            <a:pPr algn="ctr">
              <a:spcBef>
                <a:spcPct val="0"/>
              </a:spcBef>
              <a:buClrTx/>
              <a:buFontTx/>
              <a:buNone/>
            </a:pPr>
            <a:r>
              <a:rPr lang="en-GB" altLang="en-US" sz="2800" dirty="0">
                <a:solidFill>
                  <a:srgbClr val="002060"/>
                </a:solidFill>
                <a:latin typeface="Perpetua" panose="02020502060401020303" pitchFamily="18" charset="0"/>
              </a:rPr>
              <a:t>Ivy Cottage let out</a:t>
            </a:r>
          </a:p>
        </p:txBody>
      </p:sp>
      <p:sp>
        <p:nvSpPr>
          <p:cNvPr id="14" name="TextBox 3">
            <a:extLst>
              <a:ext uri="{FF2B5EF4-FFF2-40B4-BE49-F238E27FC236}">
                <a16:creationId xmlns:a16="http://schemas.microsoft.com/office/drawing/2014/main" id="{4601CBBB-BE00-419B-B9C8-A29D703F3DB1}"/>
              </a:ext>
            </a:extLst>
          </p:cNvPr>
          <p:cNvSpPr txBox="1">
            <a:spLocks noChangeArrowheads="1"/>
          </p:cNvSpPr>
          <p:nvPr/>
        </p:nvSpPr>
        <p:spPr bwMode="auto">
          <a:xfrm>
            <a:off x="6525212" y="2757741"/>
            <a:ext cx="19306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Sale of Ivy Cottage for £200,000</a:t>
            </a:r>
          </a:p>
        </p:txBody>
      </p:sp>
      <p:cxnSp>
        <p:nvCxnSpPr>
          <p:cNvPr id="9" name="Straight Arrow Connector 8">
            <a:extLst>
              <a:ext uri="{FF2B5EF4-FFF2-40B4-BE49-F238E27FC236}">
                <a16:creationId xmlns:a16="http://schemas.microsoft.com/office/drawing/2014/main" id="{497CFB17-13CD-4B5E-AFC7-F7B7F612D7BA}"/>
              </a:ext>
            </a:extLst>
          </p:cNvPr>
          <p:cNvCxnSpPr/>
          <p:nvPr/>
        </p:nvCxnSpPr>
        <p:spPr>
          <a:xfrm>
            <a:off x="1157468" y="2140459"/>
            <a:ext cx="0" cy="509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603063D-655C-4C07-87E6-22E4363F62F4}"/>
              </a:ext>
            </a:extLst>
          </p:cNvPr>
          <p:cNvCxnSpPr/>
          <p:nvPr/>
        </p:nvCxnSpPr>
        <p:spPr>
          <a:xfrm>
            <a:off x="4363074" y="2140459"/>
            <a:ext cx="0" cy="509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A59BE2F-E4B3-49DF-9020-A844FC24DACB}"/>
              </a:ext>
            </a:extLst>
          </p:cNvPr>
          <p:cNvCxnSpPr/>
          <p:nvPr/>
        </p:nvCxnSpPr>
        <p:spPr>
          <a:xfrm>
            <a:off x="7597217" y="2140459"/>
            <a:ext cx="0" cy="509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04011E-9B71-4346-B251-9DA274D6D996}"/>
              </a:ext>
            </a:extLst>
          </p:cNvPr>
          <p:cNvSpPr txBox="1"/>
          <p:nvPr/>
        </p:nvSpPr>
        <p:spPr>
          <a:xfrm>
            <a:off x="336098" y="327029"/>
            <a:ext cx="5951492" cy="523220"/>
          </a:xfrm>
          <a:prstGeom prst="rect">
            <a:avLst/>
          </a:prstGeom>
          <a:noFill/>
        </p:spPr>
        <p:txBody>
          <a:bodyPr wrap="square" rtlCol="0">
            <a:spAutoFit/>
          </a:bodyPr>
          <a:lstStyle/>
          <a:p>
            <a:pPr>
              <a:spcBef>
                <a:spcPct val="0"/>
              </a:spcBef>
            </a:pPr>
            <a:r>
              <a:rPr lang="en-GB" sz="2800" b="1" kern="0" dirty="0">
                <a:solidFill>
                  <a:srgbClr val="002060"/>
                </a:solidFill>
                <a:latin typeface="Perpetua" panose="02020502060401020303" pitchFamily="18" charset="0"/>
              </a:rPr>
              <a:t>Example</a:t>
            </a:r>
            <a:r>
              <a:rPr lang="en-GB" sz="2800" b="1" dirty="0">
                <a:solidFill>
                  <a:srgbClr val="182B49"/>
                </a:solidFill>
                <a:latin typeface="Perpetua" panose="02020502060401020303" pitchFamily="18" charset="0"/>
                <a:ea typeface="+mj-ea"/>
                <a:cs typeface="+mj-cs"/>
              </a:rPr>
              <a:t>  </a:t>
            </a:r>
          </a:p>
        </p:txBody>
      </p:sp>
    </p:spTree>
    <p:extLst>
      <p:ext uri="{BB962C8B-B14F-4D97-AF65-F5344CB8AC3E}">
        <p14:creationId xmlns:p14="http://schemas.microsoft.com/office/powerpoint/2010/main" val="1860141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1"/>
          <p:cNvSpPr txBox="1">
            <a:spLocks noChangeArrowheads="1"/>
          </p:cNvSpPr>
          <p:nvPr/>
        </p:nvSpPr>
        <p:spPr bwMode="auto">
          <a:xfrm>
            <a:off x="192387" y="1309939"/>
            <a:ext cx="8951613" cy="88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800" b="1" dirty="0">
                <a:solidFill>
                  <a:srgbClr val="002060"/>
                </a:solidFill>
                <a:latin typeface="Perpetua" panose="02020502060401020303" pitchFamily="18" charset="0"/>
              </a:rPr>
              <a:t>								2019/20				</a:t>
            </a:r>
          </a:p>
          <a:p>
            <a:pPr marL="0" indent="0">
              <a:spcBef>
                <a:spcPct val="0"/>
              </a:spcBef>
              <a:buClrTx/>
              <a:buNone/>
              <a:defRPr/>
            </a:pPr>
            <a:r>
              <a:rPr lang="en-GB" altLang="en-US" sz="2400" dirty="0">
                <a:solidFill>
                  <a:srgbClr val="002060"/>
                </a:solidFill>
                <a:latin typeface="Perpetua" panose="02020502060401020303" pitchFamily="18" charset="0"/>
              </a:rPr>
              <a:t>£200,000 less £100,000 =		£100,000				</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PPR						</a:t>
            </a:r>
            <a:r>
              <a:rPr lang="en-GB" altLang="en-US" sz="2400" u="sng" dirty="0">
                <a:solidFill>
                  <a:srgbClr val="002060"/>
                </a:solidFill>
                <a:latin typeface="Perpetua" panose="02020502060401020303" pitchFamily="18" charset="0"/>
              </a:rPr>
              <a:t>£  65,000 </a:t>
            </a:r>
            <a:r>
              <a:rPr lang="en-GB" altLang="en-US" sz="2400" dirty="0">
                <a:solidFill>
                  <a:srgbClr val="002060"/>
                </a:solidFill>
                <a:latin typeface="Perpetua" panose="02020502060401020303" pitchFamily="18" charset="0"/>
              </a:rPr>
              <a:t>(65%)		</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Taxable capital gain				£  35,000				</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lettings exemption			</a:t>
            </a:r>
            <a:r>
              <a:rPr lang="en-GB" altLang="en-US" sz="2400" u="sng" dirty="0">
                <a:solidFill>
                  <a:srgbClr val="002060"/>
                </a:solidFill>
                <a:latin typeface="Perpetua" panose="02020502060401020303" pitchFamily="18" charset="0"/>
              </a:rPr>
              <a:t>£  35,000</a:t>
            </a:r>
            <a:r>
              <a:rPr lang="en-GB" altLang="en-US" sz="2400" dirty="0">
                <a:solidFill>
                  <a:srgbClr val="002060"/>
                </a:solidFill>
                <a:latin typeface="Perpetua" panose="02020502060401020303" pitchFamily="18" charset="0"/>
              </a:rPr>
              <a:t>				</a:t>
            </a:r>
            <a:endParaRPr lang="en-GB" altLang="en-US" sz="2400" u="sng"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														</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annual exemption									</a:t>
            </a:r>
          </a:p>
          <a:p>
            <a:pPr marL="0" indent="0">
              <a:spcBef>
                <a:spcPct val="0"/>
              </a:spcBef>
              <a:buClrTx/>
              <a:buNone/>
              <a:defRPr/>
            </a:pPr>
            <a:r>
              <a:rPr lang="en-GB" altLang="en-US" sz="2400" dirty="0">
                <a:solidFill>
                  <a:srgbClr val="002060"/>
                </a:solidFill>
                <a:latin typeface="Perpetua" panose="02020502060401020303" pitchFamily="18" charset="0"/>
              </a:rPr>
              <a:t>								_______				</a:t>
            </a:r>
          </a:p>
          <a:p>
            <a:pPr marL="0" indent="0">
              <a:spcBef>
                <a:spcPct val="0"/>
              </a:spcBef>
              <a:buClrTx/>
              <a:buNone/>
              <a:defRPr/>
            </a:pPr>
            <a:r>
              <a:rPr lang="en-GB" altLang="en-US" sz="2400" dirty="0">
                <a:solidFill>
                  <a:srgbClr val="002060"/>
                </a:solidFill>
                <a:latin typeface="Perpetua" panose="02020502060401020303" pitchFamily="18" charset="0"/>
              </a:rPr>
              <a:t>Taxable gain						        -					</a:t>
            </a: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r>
              <a:rPr lang="en-GB" altLang="en-US" sz="2800" dirty="0">
                <a:solidFill>
                  <a:srgbClr val="002060"/>
                </a:solidFill>
                <a:latin typeface="Perpetua" panose="02020502060401020303" pitchFamily="18" charset="0"/>
              </a:rPr>
              <a:t>5 year value freezing</a:t>
            </a:r>
          </a:p>
        </p:txBody>
      </p:sp>
      <p:cxnSp>
        <p:nvCxnSpPr>
          <p:cNvPr id="13" name="Straight Connector 12">
            <a:extLst>
              <a:ext uri="{FF2B5EF4-FFF2-40B4-BE49-F238E27FC236}">
                <a16:creationId xmlns:a16="http://schemas.microsoft.com/office/drawing/2014/main" id="{363622D3-AB42-44BA-AEB7-3583092DDC4B}"/>
              </a:ext>
            </a:extLst>
          </p:cNvPr>
          <p:cNvCxnSpPr>
            <a:cxnSpLocks/>
          </p:cNvCxnSpPr>
          <p:nvPr/>
        </p:nvCxnSpPr>
        <p:spPr>
          <a:xfrm>
            <a:off x="3870753" y="6263833"/>
            <a:ext cx="1094786" cy="0"/>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7689878-23B5-452E-9BE4-6F2F69999F45}"/>
              </a:ext>
            </a:extLst>
          </p:cNvPr>
          <p:cNvSpPr txBox="1"/>
          <p:nvPr/>
        </p:nvSpPr>
        <p:spPr>
          <a:xfrm>
            <a:off x="273540" y="390232"/>
            <a:ext cx="5951492" cy="523220"/>
          </a:xfrm>
          <a:prstGeom prst="rect">
            <a:avLst/>
          </a:prstGeom>
          <a:noFill/>
        </p:spPr>
        <p:txBody>
          <a:bodyPr wrap="square" rtlCol="0">
            <a:spAutoFit/>
          </a:bodyPr>
          <a:lstStyle/>
          <a:p>
            <a:pPr>
              <a:spcBef>
                <a:spcPct val="0"/>
              </a:spcBef>
              <a:defRPr/>
            </a:pPr>
            <a:r>
              <a:rPr lang="en-GB" altLang="en-US" sz="2800" b="1" dirty="0">
                <a:solidFill>
                  <a:srgbClr val="002060"/>
                </a:solidFill>
                <a:latin typeface="Perpetua" panose="02020502060401020303" pitchFamily="18" charset="0"/>
              </a:rPr>
              <a:t>Taxable capital gain</a:t>
            </a:r>
          </a:p>
        </p:txBody>
      </p:sp>
    </p:spTree>
    <p:extLst>
      <p:ext uri="{BB962C8B-B14F-4D97-AF65-F5344CB8AC3E}">
        <p14:creationId xmlns:p14="http://schemas.microsoft.com/office/powerpoint/2010/main" val="2553718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1"/>
          <p:cNvSpPr txBox="1">
            <a:spLocks noChangeArrowheads="1"/>
          </p:cNvSpPr>
          <p:nvPr/>
        </p:nvSpPr>
        <p:spPr bwMode="auto">
          <a:xfrm>
            <a:off x="96193" y="981166"/>
            <a:ext cx="8951613" cy="88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r>
              <a:rPr lang="en-GB" altLang="en-US" sz="2800" b="1" dirty="0">
                <a:solidFill>
                  <a:srgbClr val="002060"/>
                </a:solidFill>
                <a:latin typeface="Perpetua" panose="02020502060401020303" pitchFamily="18" charset="0"/>
              </a:rPr>
              <a:t>								2019/20				2020/21</a:t>
            </a:r>
          </a:p>
          <a:p>
            <a:pPr marL="0" indent="0">
              <a:spcBef>
                <a:spcPct val="0"/>
              </a:spcBef>
              <a:buClrTx/>
              <a:buNone/>
              <a:defRPr/>
            </a:pPr>
            <a:r>
              <a:rPr lang="en-GB" altLang="en-US" sz="2400" dirty="0">
                <a:solidFill>
                  <a:srgbClr val="002060"/>
                </a:solidFill>
                <a:latin typeface="Perpetua" panose="02020502060401020303" pitchFamily="18" charset="0"/>
              </a:rPr>
              <a:t>£200,000 less £100,000 =		£100,000				£100,000</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PPR						</a:t>
            </a:r>
            <a:r>
              <a:rPr lang="en-GB" altLang="en-US" sz="2400" u="sng" dirty="0">
                <a:solidFill>
                  <a:srgbClr val="002060"/>
                </a:solidFill>
                <a:latin typeface="Perpetua" panose="02020502060401020303" pitchFamily="18" charset="0"/>
              </a:rPr>
              <a:t>£  65,000 </a:t>
            </a:r>
            <a:r>
              <a:rPr lang="en-GB" altLang="en-US" sz="2400" dirty="0">
                <a:solidFill>
                  <a:srgbClr val="002060"/>
                </a:solidFill>
                <a:latin typeface="Perpetua" panose="02020502060401020303" pitchFamily="18" charset="0"/>
              </a:rPr>
              <a:t>(65%)		</a:t>
            </a:r>
            <a:r>
              <a:rPr lang="en-GB" altLang="en-US" sz="2400" u="sng" dirty="0">
                <a:solidFill>
                  <a:srgbClr val="002060"/>
                </a:solidFill>
                <a:latin typeface="Perpetua" panose="02020502060401020303" pitchFamily="18" charset="0"/>
              </a:rPr>
              <a:t>£  57,500 </a:t>
            </a:r>
            <a:r>
              <a:rPr lang="en-GB" altLang="en-US" sz="2400" dirty="0">
                <a:solidFill>
                  <a:srgbClr val="002060"/>
                </a:solidFill>
                <a:latin typeface="Perpetua" panose="02020502060401020303" pitchFamily="18" charset="0"/>
              </a:rPr>
              <a:t>(57.5%)</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Taxable capital gain				£  35,000				£  42,500</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lettings exemption			</a:t>
            </a:r>
            <a:r>
              <a:rPr lang="en-GB" altLang="en-US" sz="2400" u="sng" dirty="0">
                <a:solidFill>
                  <a:srgbClr val="002060"/>
                </a:solidFill>
                <a:latin typeface="Perpetua" panose="02020502060401020303" pitchFamily="18" charset="0"/>
              </a:rPr>
              <a:t>£  35,000</a:t>
            </a:r>
            <a:r>
              <a:rPr lang="en-GB" altLang="en-US" sz="2400" dirty="0">
                <a:solidFill>
                  <a:srgbClr val="002060"/>
                </a:solidFill>
                <a:latin typeface="Perpetua" panose="02020502060401020303" pitchFamily="18" charset="0"/>
              </a:rPr>
              <a:t>				        -           </a:t>
            </a:r>
            <a:r>
              <a:rPr lang="en-GB" altLang="en-US" sz="2400" u="sng" dirty="0">
                <a:solidFill>
                  <a:srgbClr val="002060"/>
                </a:solidFill>
                <a:latin typeface="Perpetua" panose="02020502060401020303" pitchFamily="18" charset="0"/>
              </a:rPr>
              <a:t>        </a:t>
            </a:r>
          </a:p>
          <a:p>
            <a:pPr marL="0" indent="0">
              <a:spcBef>
                <a:spcPct val="0"/>
              </a:spcBef>
              <a:buClrTx/>
              <a:buNone/>
              <a:defRPr/>
            </a:pPr>
            <a:r>
              <a:rPr lang="en-GB" altLang="en-US" sz="2400" dirty="0">
                <a:solidFill>
                  <a:srgbClr val="002060"/>
                </a:solidFill>
                <a:latin typeface="Perpetua" panose="02020502060401020303" pitchFamily="18" charset="0"/>
              </a:rPr>
              <a:t>														£  42,500</a:t>
            </a:r>
          </a:p>
          <a:p>
            <a:pPr marL="0" indent="0">
              <a:spcBef>
                <a:spcPct val="0"/>
              </a:spcBef>
              <a:buClrTx/>
              <a:buNone/>
              <a:defRPr/>
            </a:pPr>
            <a:endParaRPr lang="en-GB" altLang="en-US" sz="2400" dirty="0">
              <a:solidFill>
                <a:srgbClr val="002060"/>
              </a:solidFill>
              <a:latin typeface="Perpetua" panose="02020502060401020303" pitchFamily="18" charset="0"/>
            </a:endParaRPr>
          </a:p>
          <a:p>
            <a:pPr marL="0" indent="0">
              <a:spcBef>
                <a:spcPct val="0"/>
              </a:spcBef>
              <a:buClrTx/>
              <a:buNone/>
              <a:defRPr/>
            </a:pPr>
            <a:r>
              <a:rPr lang="en-GB" altLang="en-US" sz="2400" dirty="0">
                <a:solidFill>
                  <a:srgbClr val="002060"/>
                </a:solidFill>
                <a:latin typeface="Perpetua" panose="02020502060401020303" pitchFamily="18" charset="0"/>
              </a:rPr>
              <a:t>Less annual exemption									£  12,300</a:t>
            </a:r>
          </a:p>
          <a:p>
            <a:pPr marL="0" indent="0">
              <a:spcBef>
                <a:spcPct val="0"/>
              </a:spcBef>
              <a:buClrTx/>
              <a:buNone/>
              <a:defRPr/>
            </a:pPr>
            <a:r>
              <a:rPr lang="en-GB" altLang="en-US" sz="2400" dirty="0">
                <a:solidFill>
                  <a:srgbClr val="002060"/>
                </a:solidFill>
                <a:latin typeface="Perpetua" panose="02020502060401020303" pitchFamily="18" charset="0"/>
              </a:rPr>
              <a:t>								_______				_______</a:t>
            </a:r>
          </a:p>
          <a:p>
            <a:pPr marL="0" indent="0">
              <a:spcBef>
                <a:spcPct val="0"/>
              </a:spcBef>
              <a:buClrTx/>
              <a:buNone/>
              <a:defRPr/>
            </a:pPr>
            <a:r>
              <a:rPr lang="en-GB" altLang="en-US" sz="2400" dirty="0">
                <a:solidFill>
                  <a:srgbClr val="002060"/>
                </a:solidFill>
                <a:latin typeface="Perpetua" panose="02020502060401020303" pitchFamily="18" charset="0"/>
              </a:rPr>
              <a:t>Taxable gain						        -					£  30,200</a:t>
            </a: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endParaRPr lang="en-GB" altLang="en-US" sz="2800" b="1" dirty="0">
              <a:solidFill>
                <a:srgbClr val="002060"/>
              </a:solidFill>
              <a:latin typeface="Perpetua" panose="02020502060401020303" pitchFamily="18" charset="0"/>
            </a:endParaRPr>
          </a:p>
          <a:p>
            <a:pPr marL="0" indent="0">
              <a:spcBef>
                <a:spcPct val="0"/>
              </a:spcBef>
              <a:buClrTx/>
              <a:buNone/>
              <a:defRPr/>
            </a:pPr>
            <a:r>
              <a:rPr lang="en-GB" altLang="en-US" sz="2800" dirty="0">
                <a:solidFill>
                  <a:srgbClr val="002060"/>
                </a:solidFill>
                <a:latin typeface="Perpetua" panose="02020502060401020303" pitchFamily="18" charset="0"/>
              </a:rPr>
              <a:t>5 year value freezing</a:t>
            </a:r>
          </a:p>
        </p:txBody>
      </p:sp>
      <p:cxnSp>
        <p:nvCxnSpPr>
          <p:cNvPr id="3" name="Straight Connector 2">
            <a:extLst>
              <a:ext uri="{FF2B5EF4-FFF2-40B4-BE49-F238E27FC236}">
                <a16:creationId xmlns:a16="http://schemas.microsoft.com/office/drawing/2014/main" id="{ED187543-A579-4551-8963-8E0C8C0147F8}"/>
              </a:ext>
            </a:extLst>
          </p:cNvPr>
          <p:cNvCxnSpPr/>
          <p:nvPr/>
        </p:nvCxnSpPr>
        <p:spPr>
          <a:xfrm>
            <a:off x="6667018" y="4340506"/>
            <a:ext cx="916696" cy="0"/>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3622D3-AB42-44BA-AEB7-3583092DDC4B}"/>
              </a:ext>
            </a:extLst>
          </p:cNvPr>
          <p:cNvCxnSpPr>
            <a:cxnSpLocks/>
          </p:cNvCxnSpPr>
          <p:nvPr/>
        </p:nvCxnSpPr>
        <p:spPr>
          <a:xfrm>
            <a:off x="3859179" y="6275408"/>
            <a:ext cx="1048487" cy="0"/>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70A490D-D525-4DDA-8EBE-B2BDDAC197D0}"/>
              </a:ext>
            </a:extLst>
          </p:cNvPr>
          <p:cNvCxnSpPr/>
          <p:nvPr/>
        </p:nvCxnSpPr>
        <p:spPr>
          <a:xfrm>
            <a:off x="6667018" y="6275408"/>
            <a:ext cx="916696" cy="0"/>
          </a:xfrm>
          <a:prstGeom prst="line">
            <a:avLst/>
          </a:prstGeom>
          <a:ln w="3175">
            <a:solidFill>
              <a:srgbClr val="00206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AF23294-86FF-4A00-B517-787DB596A7DF}"/>
              </a:ext>
            </a:extLst>
          </p:cNvPr>
          <p:cNvSpPr txBox="1"/>
          <p:nvPr/>
        </p:nvSpPr>
        <p:spPr>
          <a:xfrm>
            <a:off x="273540" y="351758"/>
            <a:ext cx="5951492" cy="523220"/>
          </a:xfrm>
          <a:prstGeom prst="rect">
            <a:avLst/>
          </a:prstGeom>
          <a:noFill/>
        </p:spPr>
        <p:txBody>
          <a:bodyPr wrap="square" rtlCol="0">
            <a:spAutoFit/>
          </a:bodyPr>
          <a:lstStyle/>
          <a:p>
            <a:pPr>
              <a:spcBef>
                <a:spcPct val="0"/>
              </a:spcBef>
              <a:defRPr/>
            </a:pPr>
            <a:r>
              <a:rPr lang="en-GB" altLang="en-US" sz="2800" b="1" dirty="0">
                <a:solidFill>
                  <a:srgbClr val="002060"/>
                </a:solidFill>
                <a:latin typeface="Perpetua" panose="02020502060401020303" pitchFamily="18" charset="0"/>
              </a:rPr>
              <a:t>Taxable capital gain</a:t>
            </a:r>
          </a:p>
        </p:txBody>
      </p:sp>
    </p:spTree>
    <p:extLst>
      <p:ext uri="{BB962C8B-B14F-4D97-AF65-F5344CB8AC3E}">
        <p14:creationId xmlns:p14="http://schemas.microsoft.com/office/powerpoint/2010/main" val="574765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369094" y="322289"/>
            <a:ext cx="3055645"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Planning for CGT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336097" y="2289834"/>
            <a:ext cx="84201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457200" indent="-457200">
              <a:spcBef>
                <a:spcPct val="0"/>
              </a:spcBef>
              <a:buClrTx/>
              <a:defRPr/>
            </a:pPr>
            <a:r>
              <a:rPr lang="en-GB" altLang="en-US" sz="2800" dirty="0">
                <a:solidFill>
                  <a:srgbClr val="002060"/>
                </a:solidFill>
                <a:latin typeface="Perpetua" panose="02020502060401020303" pitchFamily="18" charset="0"/>
              </a:rPr>
              <a:t>Transfer into joint names of H/W pre sale – no disposal (2 x CGT exemptions)</a:t>
            </a:r>
          </a:p>
          <a:p>
            <a:pPr marL="457200" indent="-457200">
              <a:spcBef>
                <a:spcPct val="0"/>
              </a:spcBef>
              <a:buClrTx/>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Spread sales of properties over different tax years</a:t>
            </a:r>
          </a:p>
          <a:p>
            <a:pPr>
              <a:spcBef>
                <a:spcPct val="0"/>
              </a:spcBef>
              <a:buClrTx/>
              <a:buFontTx/>
              <a:buNone/>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Use EIS reinvestment relief</a:t>
            </a:r>
          </a:p>
        </p:txBody>
      </p:sp>
      <p:sp>
        <p:nvSpPr>
          <p:cNvPr id="7" name="TextBox 6"/>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40131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361950" y="342325"/>
            <a:ext cx="404309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EIS Reinvestment relief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361950" y="2079995"/>
            <a:ext cx="84201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r>
              <a:rPr lang="en-GB" altLang="en-US" sz="2800" dirty="0">
                <a:solidFill>
                  <a:srgbClr val="002060"/>
                </a:solidFill>
                <a:latin typeface="Perpetua" panose="02020502060401020303" pitchFamily="18" charset="0"/>
              </a:rPr>
              <a:t>Reinvest amount equal to taxable capital gain into an EIS</a:t>
            </a:r>
          </a:p>
          <a:p>
            <a:pPr>
              <a:spcBef>
                <a:spcPct val="0"/>
              </a:spcBef>
              <a:buClrTx/>
            </a:pPr>
            <a:endParaRPr lang="en-GB" altLang="en-US" sz="14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Investment into EIS must be made at least one year before or 3 years after the date the gain was realised</a:t>
            </a:r>
          </a:p>
          <a:p>
            <a:pPr>
              <a:spcBef>
                <a:spcPct val="0"/>
              </a:spcBef>
              <a:buClrTx/>
            </a:pPr>
            <a:endParaRPr lang="en-GB" altLang="en-US" sz="14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Tax payment on the capital gain can be deferred until shares in EIS sold</a:t>
            </a:r>
          </a:p>
          <a:p>
            <a:pPr>
              <a:spcBef>
                <a:spcPct val="0"/>
              </a:spcBef>
              <a:buClrTx/>
            </a:pPr>
            <a:endParaRPr lang="en-GB" altLang="en-US" sz="2800" dirty="0">
              <a:solidFill>
                <a:srgbClr val="002060"/>
              </a:solidFill>
              <a:latin typeface="Perpetua" panose="02020502060401020303" pitchFamily="18" charset="0"/>
            </a:endParaRPr>
          </a:p>
        </p:txBody>
      </p:sp>
    </p:spTree>
    <p:extLst>
      <p:ext uri="{BB962C8B-B14F-4D97-AF65-F5344CB8AC3E}">
        <p14:creationId xmlns:p14="http://schemas.microsoft.com/office/powerpoint/2010/main" val="232278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40" y="351408"/>
            <a:ext cx="348364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Reinvestment relief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7" name="TextBox 1"/>
          <p:cNvSpPr txBox="1">
            <a:spLocks noChangeArrowheads="1"/>
          </p:cNvSpPr>
          <p:nvPr/>
        </p:nvSpPr>
        <p:spPr bwMode="auto">
          <a:xfrm>
            <a:off x="273541" y="1182405"/>
            <a:ext cx="841851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b="1" dirty="0">
                <a:solidFill>
                  <a:srgbClr val="002060"/>
                </a:solidFill>
                <a:latin typeface="Perpetua" panose="02020502060401020303" pitchFamily="18" charset="0"/>
              </a:rPr>
              <a:t>Mr W			  								£</a:t>
            </a:r>
          </a:p>
          <a:p>
            <a:pPr>
              <a:spcBef>
                <a:spcPct val="0"/>
              </a:spcBef>
              <a:buClrTx/>
              <a:buFontTx/>
              <a:buNone/>
            </a:pPr>
            <a:endParaRPr lang="en-GB" altLang="en-US" sz="2800" dirty="0">
              <a:solidFill>
                <a:srgbClr val="002060"/>
              </a:solidFill>
              <a:latin typeface="Perpetua" panose="02020502060401020303" pitchFamily="18" charset="0"/>
            </a:endParaRPr>
          </a:p>
          <a:p>
            <a:pPr>
              <a:spcBef>
                <a:spcPct val="0"/>
              </a:spcBef>
              <a:buClrTx/>
              <a:buNone/>
            </a:pPr>
            <a:r>
              <a:rPr lang="en-GB" altLang="en-US" sz="2800" dirty="0">
                <a:solidFill>
                  <a:srgbClr val="002060"/>
                </a:solidFill>
                <a:latin typeface="Perpetua" panose="02020502060401020303" pitchFamily="18" charset="0"/>
              </a:rPr>
              <a:t>Sells BTL property (2021/22)				</a:t>
            </a:r>
          </a:p>
          <a:p>
            <a:pPr>
              <a:spcBef>
                <a:spcPct val="0"/>
              </a:spcBef>
              <a:buClrTx/>
              <a:buNone/>
            </a:pPr>
            <a:r>
              <a:rPr lang="en-GB" altLang="en-US" sz="2800" dirty="0">
                <a:solidFill>
                  <a:srgbClr val="002060"/>
                </a:solidFill>
                <a:latin typeface="Perpetua" panose="02020502060401020303" pitchFamily="18" charset="0"/>
              </a:rPr>
              <a:t>Chargeable gain =							 212,300</a:t>
            </a:r>
          </a:p>
          <a:p>
            <a:pPr>
              <a:spcBef>
                <a:spcPct val="0"/>
              </a:spcBef>
              <a:buClrTx/>
              <a:buNone/>
            </a:pPr>
            <a:r>
              <a:rPr lang="en-GB" altLang="en-US" sz="2800" dirty="0">
                <a:solidFill>
                  <a:srgbClr val="002060"/>
                </a:solidFill>
                <a:latin typeface="Perpetua" panose="02020502060401020303" pitchFamily="18" charset="0"/>
              </a:rPr>
              <a:t>		</a:t>
            </a:r>
          </a:p>
          <a:p>
            <a:pPr>
              <a:spcBef>
                <a:spcPct val="0"/>
              </a:spcBef>
              <a:buClrTx/>
              <a:buFontTx/>
              <a:buNone/>
            </a:pPr>
            <a:r>
              <a:rPr lang="en-GB" altLang="en-US" sz="2800" dirty="0">
                <a:solidFill>
                  <a:srgbClr val="002060"/>
                </a:solidFill>
                <a:latin typeface="Perpetua" panose="02020502060401020303" pitchFamily="18" charset="0"/>
              </a:rPr>
              <a:t>Less annual CGT exemption					   12,300</a:t>
            </a:r>
          </a:p>
          <a:p>
            <a:pPr>
              <a:spcBef>
                <a:spcPct val="0"/>
              </a:spcBef>
              <a:buClrTx/>
              <a:buFontTx/>
              <a:buNone/>
            </a:pPr>
            <a:r>
              <a:rPr lang="en-GB" altLang="en-US" sz="2800" dirty="0">
                <a:solidFill>
                  <a:srgbClr val="002060"/>
                </a:solidFill>
                <a:latin typeface="Perpetua" panose="02020502060401020303" pitchFamily="18" charset="0"/>
              </a:rPr>
              <a:t>												______</a:t>
            </a:r>
          </a:p>
          <a:p>
            <a:pPr>
              <a:spcBef>
                <a:spcPct val="0"/>
              </a:spcBef>
              <a:buClrTx/>
              <a:buFontTx/>
              <a:buNone/>
            </a:pPr>
            <a:r>
              <a:rPr lang="en-GB" altLang="en-US" sz="2800" dirty="0">
                <a:solidFill>
                  <a:srgbClr val="002060"/>
                </a:solidFill>
                <a:latin typeface="Perpetua" panose="02020502060401020303" pitchFamily="18" charset="0"/>
              </a:rPr>
              <a:t>Taxable gain									200,000</a:t>
            </a:r>
          </a:p>
          <a:p>
            <a:pPr>
              <a:spcBef>
                <a:spcPct val="0"/>
              </a:spcBef>
              <a:buClrTx/>
              <a:buFontTx/>
              <a:buNone/>
            </a:pPr>
            <a:endParaRPr lang="en-GB" altLang="en-US" sz="2800" dirty="0">
              <a:solidFill>
                <a:srgbClr val="002060"/>
              </a:solidFill>
              <a:latin typeface="Perpetua" panose="02020502060401020303" pitchFamily="18" charset="0"/>
            </a:endParaRPr>
          </a:p>
          <a:p>
            <a:pPr>
              <a:spcBef>
                <a:spcPct val="0"/>
              </a:spcBef>
              <a:buClrTx/>
              <a:buFontTx/>
              <a:buNone/>
            </a:pPr>
            <a:r>
              <a:rPr lang="en-GB" altLang="en-US" sz="2800" dirty="0">
                <a:solidFill>
                  <a:srgbClr val="002060"/>
                </a:solidFill>
                <a:latin typeface="Perpetua" panose="02020502060401020303" pitchFamily="18" charset="0"/>
              </a:rPr>
              <a:t>CGT = £56,000 (28%)</a:t>
            </a:r>
          </a:p>
          <a:p>
            <a:pPr>
              <a:spcBef>
                <a:spcPct val="0"/>
              </a:spcBef>
              <a:buClrTx/>
              <a:buFontTx/>
              <a:buNone/>
            </a:pPr>
            <a:r>
              <a:rPr lang="en-GB" altLang="en-US" sz="2800" dirty="0">
                <a:solidFill>
                  <a:srgbClr val="002060"/>
                </a:solidFill>
                <a:latin typeface="Perpetua" panose="02020502060401020303" pitchFamily="18" charset="0"/>
              </a:rPr>
              <a:t>CGT due on 31 January 2023 – but 30 day payment on account</a:t>
            </a:r>
          </a:p>
        </p:txBody>
      </p:sp>
    </p:spTree>
    <p:extLst>
      <p:ext uri="{BB962C8B-B14F-4D97-AF65-F5344CB8AC3E}">
        <p14:creationId xmlns:p14="http://schemas.microsoft.com/office/powerpoint/2010/main" val="1706382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40" y="360055"/>
            <a:ext cx="3046027"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Tax implications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165100" y="1284458"/>
            <a:ext cx="88138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457200" indent="-457200">
              <a:spcBef>
                <a:spcPct val="0"/>
              </a:spcBef>
              <a:buClrTx/>
              <a:buFontTx/>
              <a:buChar char="-"/>
              <a:defRPr/>
            </a:pPr>
            <a:r>
              <a:rPr lang="en-GB" altLang="en-US" sz="2800" dirty="0">
                <a:solidFill>
                  <a:srgbClr val="002060"/>
                </a:solidFill>
                <a:latin typeface="Perpetua" panose="02020502060401020303" pitchFamily="18" charset="0"/>
              </a:rPr>
              <a:t>£200,000 invested in EIS</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Income tax relief (at 30%) = £60,000 (earmarked for eventual CGT payment). C/B if insufficient liability</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CGT deferral</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On encashment of EIS shares, CGT at 20% or 28%?</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IHT BPR of 100% after 2 years</a:t>
            </a:r>
          </a:p>
          <a:p>
            <a:pPr>
              <a:spcBef>
                <a:spcPct val="0"/>
              </a:spcBef>
              <a:buClrTx/>
              <a:buNone/>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Capital gains washed out on death – no charge!</a:t>
            </a:r>
          </a:p>
          <a:p>
            <a:pPr>
              <a:spcBef>
                <a:spcPct val="0"/>
              </a:spcBef>
              <a:buClrTx/>
              <a:buFontTx/>
              <a:buNone/>
              <a:defRPr/>
            </a:pPr>
            <a:endParaRPr lang="en-GB" altLang="en-US" sz="2400" dirty="0"/>
          </a:p>
        </p:txBody>
      </p:sp>
    </p:spTree>
    <p:extLst>
      <p:ext uri="{BB962C8B-B14F-4D97-AF65-F5344CB8AC3E}">
        <p14:creationId xmlns:p14="http://schemas.microsoft.com/office/powerpoint/2010/main" val="66384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40" y="317094"/>
            <a:ext cx="3046027"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Tax implications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165100" y="1148091"/>
            <a:ext cx="88138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457200" indent="-457200">
              <a:spcBef>
                <a:spcPct val="0"/>
              </a:spcBef>
              <a:buClrTx/>
              <a:buFontTx/>
              <a:buChar char="-"/>
              <a:defRPr/>
            </a:pPr>
            <a:r>
              <a:rPr lang="en-GB" altLang="en-US" sz="2800" dirty="0">
                <a:solidFill>
                  <a:srgbClr val="002060"/>
                </a:solidFill>
                <a:latin typeface="Perpetua" panose="02020502060401020303" pitchFamily="18" charset="0"/>
              </a:rPr>
              <a:t>£200,000 invested in EIS</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Income tax relief (at 30%) = £60,000 (earmarked for eventual CGT payment). C/B if insufficient liability</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CGT deferral</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On encashment of EIS shares, CGT at 20% or 28%?</a:t>
            </a:r>
          </a:p>
          <a:p>
            <a:pPr marL="457200" indent="-457200">
              <a:spcBef>
                <a:spcPct val="0"/>
              </a:spcBef>
              <a:buClrTx/>
              <a:buFontTx/>
              <a:buChar char="-"/>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IHT BPR of 100% after 2 years</a:t>
            </a:r>
          </a:p>
          <a:p>
            <a:pPr>
              <a:spcBef>
                <a:spcPct val="0"/>
              </a:spcBef>
              <a:buClrTx/>
              <a:buNone/>
              <a:defRPr/>
            </a:pPr>
            <a:endParaRPr lang="en-GB" altLang="en-US" sz="1400" dirty="0">
              <a:solidFill>
                <a:srgbClr val="002060"/>
              </a:solidFill>
              <a:latin typeface="Perpetua" panose="02020502060401020303" pitchFamily="18" charset="0"/>
            </a:endParaRPr>
          </a:p>
          <a:p>
            <a:pPr marL="457200" indent="-457200">
              <a:spcBef>
                <a:spcPct val="0"/>
              </a:spcBef>
              <a:buClrTx/>
              <a:buFontTx/>
              <a:buChar char="-"/>
              <a:defRPr/>
            </a:pPr>
            <a:r>
              <a:rPr lang="en-GB" altLang="en-US" sz="2800" dirty="0">
                <a:solidFill>
                  <a:srgbClr val="002060"/>
                </a:solidFill>
                <a:latin typeface="Perpetua" panose="02020502060401020303" pitchFamily="18" charset="0"/>
              </a:rPr>
              <a:t>Capital gains washed out on death – no charge!</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None/>
              <a:defRPr/>
            </a:pPr>
            <a:r>
              <a:rPr lang="en-GB" altLang="en-US" sz="2800" dirty="0">
                <a:solidFill>
                  <a:srgbClr val="002060"/>
                </a:solidFill>
                <a:latin typeface="Perpetua" panose="02020502060401020303" pitchFamily="18" charset="0"/>
              </a:rPr>
              <a:t>CARE:  RISK INVESTMENT (BUT LOSS RELIEF)</a:t>
            </a:r>
          </a:p>
          <a:p>
            <a:pPr>
              <a:spcBef>
                <a:spcPct val="0"/>
              </a:spcBef>
              <a:buClrTx/>
              <a:buNone/>
              <a:defRPr/>
            </a:pPr>
            <a:r>
              <a:rPr lang="en-GB" altLang="en-US" sz="2800" dirty="0">
                <a:solidFill>
                  <a:srgbClr val="002060"/>
                </a:solidFill>
                <a:latin typeface="Perpetua" panose="02020502060401020303" pitchFamily="18" charset="0"/>
              </a:rPr>
              <a:t>CARE:  WILL CGT RATES INCREASE IN THE FUTURE?	</a:t>
            </a:r>
          </a:p>
          <a:p>
            <a:pPr>
              <a:spcBef>
                <a:spcPct val="0"/>
              </a:spcBef>
              <a:buClrTx/>
              <a:buFontTx/>
              <a:buNone/>
              <a:defRPr/>
            </a:pPr>
            <a:endParaRPr lang="en-GB" altLang="en-US" sz="2400" dirty="0"/>
          </a:p>
        </p:txBody>
      </p:sp>
    </p:spTree>
    <p:extLst>
      <p:ext uri="{BB962C8B-B14F-4D97-AF65-F5344CB8AC3E}">
        <p14:creationId xmlns:p14="http://schemas.microsoft.com/office/powerpoint/2010/main" val="417287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Property as an investment</a:t>
            </a:r>
            <a:endParaRPr lang="en-GB" altLang="en-US" sz="3600" b="1" dirty="0">
              <a:solidFill>
                <a:srgbClr val="002060"/>
              </a:solidFill>
              <a:latin typeface="Frutiger 55 Roman" pitchFamily="34" charset="0"/>
            </a:endParaRPr>
          </a:p>
        </p:txBody>
      </p:sp>
      <p:sp>
        <p:nvSpPr>
          <p:cNvPr id="2" name="TextBox 1">
            <a:extLst>
              <a:ext uri="{FF2B5EF4-FFF2-40B4-BE49-F238E27FC236}">
                <a16:creationId xmlns:a16="http://schemas.microsoft.com/office/drawing/2014/main" id="{5041001D-2508-432D-AED5-52B507BD7DB9}"/>
              </a:ext>
            </a:extLst>
          </p:cNvPr>
          <p:cNvSpPr txBox="1"/>
          <p:nvPr/>
        </p:nvSpPr>
        <p:spPr>
          <a:xfrm>
            <a:off x="314859" y="1471251"/>
            <a:ext cx="8518245" cy="4524315"/>
          </a:xfrm>
          <a:prstGeom prst="rect">
            <a:avLst/>
          </a:prstGeom>
          <a:noFill/>
        </p:spPr>
        <p:txBody>
          <a:bodyPr wrap="square" rtlCol="0">
            <a:spAutoFit/>
          </a:bodyPr>
          <a:lstStyle/>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Principal private residence </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Holiday home </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Furnished holiday accommodation </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Buy-to-let </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r>
              <a:rPr lang="en-GB" sz="3200" dirty="0">
                <a:latin typeface="Perpetua" panose="02020502060401020303" pitchFamily="18" charset="0"/>
                <a:sym typeface="Wingdings" panose="05000000000000000000" pitchFamily="2" charset="2"/>
              </a:rPr>
              <a:t>We will be considering </a:t>
            </a:r>
            <a:r>
              <a:rPr lang="en-GB" sz="3200" b="1" dirty="0">
                <a:latin typeface="Perpetua" panose="02020502060401020303" pitchFamily="18" charset="0"/>
                <a:sym typeface="Wingdings" panose="05000000000000000000" pitchFamily="2" charset="2"/>
              </a:rPr>
              <a:t>buy-to-lets</a:t>
            </a:r>
            <a:endParaRPr lang="en-GB" sz="3200" b="1" dirty="0">
              <a:latin typeface="Perpetua" panose="02020502060401020303" pitchFamily="18" charset="0"/>
            </a:endParaRPr>
          </a:p>
        </p:txBody>
      </p:sp>
    </p:spTree>
    <p:extLst>
      <p:ext uri="{BB962C8B-B14F-4D97-AF65-F5344CB8AC3E}">
        <p14:creationId xmlns:p14="http://schemas.microsoft.com/office/powerpoint/2010/main" val="3809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Property or Pension</a:t>
            </a:r>
            <a:endParaRPr lang="en-GB" altLang="en-US" sz="3600" b="1" dirty="0">
              <a:solidFill>
                <a:srgbClr val="002060"/>
              </a:solidFill>
              <a:latin typeface="Frutiger 55 Roman" pitchFamily="34" charset="0"/>
            </a:endParaRPr>
          </a:p>
        </p:txBody>
      </p:sp>
      <p:sp>
        <p:nvSpPr>
          <p:cNvPr id="2" name="TextBox 1">
            <a:extLst>
              <a:ext uri="{FF2B5EF4-FFF2-40B4-BE49-F238E27FC236}">
                <a16:creationId xmlns:a16="http://schemas.microsoft.com/office/drawing/2014/main" id="{5041001D-2508-432D-AED5-52B507BD7DB9}"/>
              </a:ext>
            </a:extLst>
          </p:cNvPr>
          <p:cNvSpPr txBox="1"/>
          <p:nvPr/>
        </p:nvSpPr>
        <p:spPr>
          <a:xfrm>
            <a:off x="0" y="2112806"/>
            <a:ext cx="9144000" cy="3600986"/>
          </a:xfrm>
          <a:prstGeom prst="rect">
            <a:avLst/>
          </a:prstGeom>
          <a:noFill/>
        </p:spPr>
        <p:txBody>
          <a:bodyPr wrap="square" rtlCol="0">
            <a:spAutoFit/>
          </a:bodyPr>
          <a:lstStyle/>
          <a:p>
            <a:r>
              <a:rPr lang="en-GB" sz="3600" b="1" dirty="0">
                <a:latin typeface="Perpetua" panose="02020502060401020303" pitchFamily="18" charset="0"/>
                <a:sym typeface="Wingdings" panose="05000000000000000000" pitchFamily="2" charset="2"/>
              </a:rPr>
              <a:t>Compare tax implication:</a:t>
            </a:r>
          </a:p>
          <a:p>
            <a:pPr algn="ctr"/>
            <a:endParaRPr lang="en-GB" sz="3600" b="1" dirty="0">
              <a:latin typeface="Perpetua" panose="02020502060401020303" pitchFamily="18" charset="0"/>
              <a:sym typeface="Wingdings" panose="05000000000000000000" pitchFamily="2" charset="2"/>
            </a:endParaRPr>
          </a:p>
          <a:p>
            <a:pPr marL="571500" indent="-571500">
              <a:buFont typeface="Arial" panose="020B0604020202020204" pitchFamily="34" charset="0"/>
              <a:buChar char="•"/>
            </a:pPr>
            <a:r>
              <a:rPr lang="en-GB" sz="3600" b="1" dirty="0">
                <a:latin typeface="Perpetua" panose="02020502060401020303" pitchFamily="18" charset="0"/>
                <a:sym typeface="Wingdings" panose="05000000000000000000" pitchFamily="2" charset="2"/>
              </a:rPr>
              <a:t>on investment and </a:t>
            </a:r>
          </a:p>
          <a:p>
            <a:pPr marL="571500" indent="-571500">
              <a:buFont typeface="Arial" panose="020B0604020202020204" pitchFamily="34" charset="0"/>
              <a:buChar char="•"/>
            </a:pPr>
            <a:endParaRPr lang="en-GB" sz="3600" b="1" dirty="0">
              <a:latin typeface="Perpetua" panose="02020502060401020303" pitchFamily="18" charset="0"/>
              <a:sym typeface="Wingdings" panose="05000000000000000000" pitchFamily="2" charset="2"/>
            </a:endParaRPr>
          </a:p>
          <a:p>
            <a:pPr marL="571500" indent="-571500">
              <a:buFont typeface="Arial" panose="020B0604020202020204" pitchFamily="34" charset="0"/>
              <a:buChar char="•"/>
            </a:pPr>
            <a:r>
              <a:rPr lang="en-GB" sz="3600" b="1" dirty="0">
                <a:latin typeface="Perpetua" panose="02020502060401020303" pitchFamily="18" charset="0"/>
                <a:sym typeface="Wingdings" panose="05000000000000000000" pitchFamily="2" charset="2"/>
              </a:rPr>
              <a:t>on realisation/encashment </a:t>
            </a:r>
          </a:p>
          <a:p>
            <a:pPr marL="342900" indent="-342900" algn="ctr">
              <a:buFont typeface="Arial" panose="020B0604020202020204" pitchFamily="34" charset="0"/>
              <a:buChar char="•"/>
            </a:pPr>
            <a:endParaRPr lang="en-GB" sz="4800" b="1" dirty="0">
              <a:latin typeface="Perpetua" panose="02020502060401020303" pitchFamily="18" charset="0"/>
              <a:sym typeface="Wingdings" panose="05000000000000000000" pitchFamily="2" charset="2"/>
            </a:endParaRPr>
          </a:p>
        </p:txBody>
      </p:sp>
    </p:spTree>
    <p:extLst>
      <p:ext uri="{BB962C8B-B14F-4D97-AF65-F5344CB8AC3E}">
        <p14:creationId xmlns:p14="http://schemas.microsoft.com/office/powerpoint/2010/main" val="1809134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Income Tax – Pension accumulation </a:t>
            </a:r>
            <a:endParaRPr lang="en-GB" altLang="en-US" sz="3600" b="1" dirty="0">
              <a:solidFill>
                <a:srgbClr val="002060"/>
              </a:solidFill>
              <a:latin typeface="Frutiger 55 Roman" pitchFamily="34" charset="0"/>
            </a:endParaRPr>
          </a:p>
        </p:txBody>
      </p:sp>
      <p:sp>
        <p:nvSpPr>
          <p:cNvPr id="3" name="TextBox 2">
            <a:extLst>
              <a:ext uri="{FF2B5EF4-FFF2-40B4-BE49-F238E27FC236}">
                <a16:creationId xmlns:a16="http://schemas.microsoft.com/office/drawing/2014/main" id="{4CE595CB-D46E-413D-A1F3-BDBCCC5B15F6}"/>
              </a:ext>
            </a:extLst>
          </p:cNvPr>
          <p:cNvSpPr txBox="1"/>
          <p:nvPr/>
        </p:nvSpPr>
        <p:spPr>
          <a:xfrm>
            <a:off x="682222" y="1512154"/>
            <a:ext cx="2379228" cy="584775"/>
          </a:xfrm>
          <a:prstGeom prst="rect">
            <a:avLst/>
          </a:prstGeom>
          <a:noFill/>
        </p:spPr>
        <p:txBody>
          <a:bodyPr wrap="square" rtlCol="0">
            <a:spAutoFit/>
          </a:bodyPr>
          <a:lstStyle/>
          <a:p>
            <a:r>
              <a:rPr lang="en-GB" sz="3200" dirty="0">
                <a:latin typeface="Perpetua" panose="02020502060401020303" pitchFamily="18" charset="0"/>
              </a:rPr>
              <a:t>Contribution</a:t>
            </a:r>
          </a:p>
        </p:txBody>
      </p:sp>
      <p:sp>
        <p:nvSpPr>
          <p:cNvPr id="5" name="TextBox 4">
            <a:extLst>
              <a:ext uri="{FF2B5EF4-FFF2-40B4-BE49-F238E27FC236}">
                <a16:creationId xmlns:a16="http://schemas.microsoft.com/office/drawing/2014/main" id="{3A7B1199-948C-4003-AC40-E578E22D80CC}"/>
              </a:ext>
            </a:extLst>
          </p:cNvPr>
          <p:cNvSpPr txBox="1"/>
          <p:nvPr/>
        </p:nvSpPr>
        <p:spPr>
          <a:xfrm>
            <a:off x="3564370" y="1374482"/>
            <a:ext cx="1493520" cy="1077218"/>
          </a:xfrm>
          <a:prstGeom prst="rect">
            <a:avLst/>
          </a:prstGeom>
          <a:noFill/>
        </p:spPr>
        <p:txBody>
          <a:bodyPr wrap="square" rtlCol="0">
            <a:spAutoFit/>
          </a:bodyPr>
          <a:lstStyle/>
          <a:p>
            <a:r>
              <a:rPr lang="en-GB" sz="3200" dirty="0">
                <a:latin typeface="Perpetua" panose="02020502060401020303" pitchFamily="18" charset="0"/>
              </a:rPr>
              <a:t>Tax relief</a:t>
            </a:r>
          </a:p>
        </p:txBody>
      </p:sp>
      <p:sp>
        <p:nvSpPr>
          <p:cNvPr id="6" name="TextBox 5">
            <a:extLst>
              <a:ext uri="{FF2B5EF4-FFF2-40B4-BE49-F238E27FC236}">
                <a16:creationId xmlns:a16="http://schemas.microsoft.com/office/drawing/2014/main" id="{A368FD55-6B0C-4F43-A4F5-D65A8B8140DE}"/>
              </a:ext>
            </a:extLst>
          </p:cNvPr>
          <p:cNvSpPr txBox="1"/>
          <p:nvPr/>
        </p:nvSpPr>
        <p:spPr>
          <a:xfrm>
            <a:off x="5148072" y="1274564"/>
            <a:ext cx="2121408" cy="1569660"/>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Fund</a:t>
            </a:r>
          </a:p>
          <a:p>
            <a:pPr algn="ctr"/>
            <a:r>
              <a:rPr lang="en-GB" sz="3200" dirty="0">
                <a:latin typeface="Perpetua" panose="02020502060401020303" pitchFamily="18" charset="0"/>
              </a:rPr>
              <a:t>(Tax free growth)</a:t>
            </a:r>
          </a:p>
        </p:txBody>
      </p:sp>
      <p:cxnSp>
        <p:nvCxnSpPr>
          <p:cNvPr id="12" name="Straight Connector 11">
            <a:extLst>
              <a:ext uri="{FF2B5EF4-FFF2-40B4-BE49-F238E27FC236}">
                <a16:creationId xmlns:a16="http://schemas.microsoft.com/office/drawing/2014/main" id="{B2142D04-F3D7-4248-A9BC-F757A78FA24D}"/>
              </a:ext>
            </a:extLst>
          </p:cNvPr>
          <p:cNvCxnSpPr>
            <a:cxnSpLocks/>
          </p:cNvCxnSpPr>
          <p:nvPr/>
        </p:nvCxnSpPr>
        <p:spPr>
          <a:xfrm flipV="1">
            <a:off x="2836793" y="1813173"/>
            <a:ext cx="727577" cy="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C9EC17B-594E-4C34-A4A4-E9B48DF0FC1A}"/>
              </a:ext>
            </a:extLst>
          </p:cNvPr>
          <p:cNvCxnSpPr>
            <a:cxnSpLocks/>
          </p:cNvCxnSpPr>
          <p:nvPr/>
        </p:nvCxnSpPr>
        <p:spPr>
          <a:xfrm>
            <a:off x="4311130" y="1813174"/>
            <a:ext cx="725424"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8E6425B-DFEE-498A-9454-44134B412649}"/>
              </a:ext>
            </a:extLst>
          </p:cNvPr>
          <p:cNvSpPr txBox="1"/>
          <p:nvPr/>
        </p:nvSpPr>
        <p:spPr>
          <a:xfrm>
            <a:off x="592040" y="2096929"/>
            <a:ext cx="2343184" cy="2062103"/>
          </a:xfrm>
          <a:prstGeom prst="rect">
            <a:avLst/>
          </a:prstGeom>
          <a:noFill/>
        </p:spPr>
        <p:txBody>
          <a:bodyPr wrap="square" rtlCol="0">
            <a:spAutoFit/>
          </a:bodyPr>
          <a:lstStyle/>
          <a:p>
            <a:pPr algn="ctr"/>
            <a:r>
              <a:rPr lang="en-GB" sz="3200" dirty="0">
                <a:latin typeface="Perpetua" panose="02020502060401020303" pitchFamily="18" charset="0"/>
              </a:rPr>
              <a:t>(AA £40,000 but 3 year c/f of unused relief)</a:t>
            </a:r>
          </a:p>
        </p:txBody>
      </p:sp>
    </p:spTree>
    <p:extLst>
      <p:ext uri="{BB962C8B-B14F-4D97-AF65-F5344CB8AC3E}">
        <p14:creationId xmlns:p14="http://schemas.microsoft.com/office/powerpoint/2010/main" val="52924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Pensions – </a:t>
            </a:r>
            <a:r>
              <a:rPr lang="en-GB" sz="3600" b="1">
                <a:solidFill>
                  <a:srgbClr val="002060"/>
                </a:solidFill>
              </a:rPr>
              <a:t>drawing benefits </a:t>
            </a:r>
            <a:endParaRPr lang="en-GB" altLang="en-US" sz="3600" b="1" dirty="0">
              <a:solidFill>
                <a:srgbClr val="002060"/>
              </a:solidFill>
              <a:latin typeface="Frutiger 55 Roman" pitchFamily="34" charset="0"/>
            </a:endParaRPr>
          </a:p>
        </p:txBody>
      </p:sp>
      <p:sp>
        <p:nvSpPr>
          <p:cNvPr id="6" name="TextBox 5">
            <a:extLst>
              <a:ext uri="{FF2B5EF4-FFF2-40B4-BE49-F238E27FC236}">
                <a16:creationId xmlns:a16="http://schemas.microsoft.com/office/drawing/2014/main" id="{A368FD55-6B0C-4F43-A4F5-D65A8B8140DE}"/>
              </a:ext>
            </a:extLst>
          </p:cNvPr>
          <p:cNvSpPr txBox="1"/>
          <p:nvPr/>
        </p:nvSpPr>
        <p:spPr>
          <a:xfrm>
            <a:off x="3328415" y="3085506"/>
            <a:ext cx="3195563" cy="1077218"/>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Balance</a:t>
            </a:r>
          </a:p>
          <a:p>
            <a:pPr algn="ctr"/>
            <a:r>
              <a:rPr lang="en-GB" sz="3200" dirty="0">
                <a:latin typeface="Perpetua" panose="02020502060401020303" pitchFamily="18" charset="0"/>
              </a:rPr>
              <a:t>Taxed as income</a:t>
            </a:r>
          </a:p>
        </p:txBody>
      </p:sp>
      <p:sp>
        <p:nvSpPr>
          <p:cNvPr id="7" name="TextBox 6">
            <a:extLst>
              <a:ext uri="{FF2B5EF4-FFF2-40B4-BE49-F238E27FC236}">
                <a16:creationId xmlns:a16="http://schemas.microsoft.com/office/drawing/2014/main" id="{31CCF814-950F-4E79-9B14-D83EFF342273}"/>
              </a:ext>
            </a:extLst>
          </p:cNvPr>
          <p:cNvSpPr txBox="1"/>
          <p:nvPr/>
        </p:nvSpPr>
        <p:spPr>
          <a:xfrm>
            <a:off x="2165338" y="1638739"/>
            <a:ext cx="1255776" cy="584775"/>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Fund</a:t>
            </a:r>
          </a:p>
        </p:txBody>
      </p:sp>
      <p:sp>
        <p:nvSpPr>
          <p:cNvPr id="8" name="TextBox 7">
            <a:extLst>
              <a:ext uri="{FF2B5EF4-FFF2-40B4-BE49-F238E27FC236}">
                <a16:creationId xmlns:a16="http://schemas.microsoft.com/office/drawing/2014/main" id="{B3056463-15F7-4A07-9052-7DF0A111C90C}"/>
              </a:ext>
            </a:extLst>
          </p:cNvPr>
          <p:cNvSpPr txBox="1"/>
          <p:nvPr/>
        </p:nvSpPr>
        <p:spPr>
          <a:xfrm>
            <a:off x="1075413" y="3085506"/>
            <a:ext cx="1283739" cy="1077218"/>
          </a:xfrm>
          <a:prstGeom prst="rect">
            <a:avLst/>
          </a:prstGeom>
          <a:noFill/>
          <a:ln>
            <a:solidFill>
              <a:schemeClr val="accent1"/>
            </a:solidFill>
          </a:ln>
        </p:spPr>
        <p:txBody>
          <a:bodyPr wrap="square" rtlCol="0">
            <a:spAutoFit/>
          </a:bodyPr>
          <a:lstStyle/>
          <a:p>
            <a:pPr algn="ctr"/>
            <a:r>
              <a:rPr lang="en-GB" sz="3200" dirty="0">
                <a:latin typeface="Perpetua" panose="02020502060401020303" pitchFamily="18" charset="0"/>
              </a:rPr>
              <a:t>PCLS</a:t>
            </a:r>
          </a:p>
          <a:p>
            <a:pPr algn="ctr"/>
            <a:r>
              <a:rPr lang="en-GB" sz="3200" dirty="0">
                <a:latin typeface="Perpetua" panose="02020502060401020303" pitchFamily="18" charset="0"/>
              </a:rPr>
              <a:t>25%</a:t>
            </a:r>
          </a:p>
        </p:txBody>
      </p:sp>
      <p:sp>
        <p:nvSpPr>
          <p:cNvPr id="19" name="TextBox 18">
            <a:extLst>
              <a:ext uri="{FF2B5EF4-FFF2-40B4-BE49-F238E27FC236}">
                <a16:creationId xmlns:a16="http://schemas.microsoft.com/office/drawing/2014/main" id="{1552DC93-0BEC-491F-8463-3C1AC99841DB}"/>
              </a:ext>
            </a:extLst>
          </p:cNvPr>
          <p:cNvSpPr txBox="1"/>
          <p:nvPr/>
        </p:nvSpPr>
        <p:spPr>
          <a:xfrm>
            <a:off x="6523978" y="2926375"/>
            <a:ext cx="2502408" cy="2554545"/>
          </a:xfrm>
          <a:prstGeom prst="rect">
            <a:avLst/>
          </a:prstGeom>
          <a:noFill/>
        </p:spPr>
        <p:txBody>
          <a:bodyPr wrap="square" rtlCol="0">
            <a:spAutoFit/>
          </a:bodyPr>
          <a:lstStyle/>
          <a:p>
            <a:pPr algn="ctr"/>
            <a:r>
              <a:rPr lang="en-GB" sz="3200" dirty="0">
                <a:latin typeface="Perpetua" panose="02020502060401020303" pitchFamily="18" charset="0"/>
              </a:rPr>
              <a:t>LTA: 55% tax on excess benefits</a:t>
            </a:r>
          </a:p>
          <a:p>
            <a:pPr algn="ctr"/>
            <a:r>
              <a:rPr lang="en-GB" sz="3200" dirty="0">
                <a:latin typeface="Perpetua" panose="02020502060401020303" pitchFamily="18" charset="0"/>
              </a:rPr>
              <a:t>(25% if go into drawdown) </a:t>
            </a:r>
          </a:p>
        </p:txBody>
      </p:sp>
      <p:sp>
        <p:nvSpPr>
          <p:cNvPr id="14" name="TextBox 13">
            <a:extLst>
              <a:ext uri="{FF2B5EF4-FFF2-40B4-BE49-F238E27FC236}">
                <a16:creationId xmlns:a16="http://schemas.microsoft.com/office/drawing/2014/main" id="{83B85042-6247-4050-9C31-5805094BE609}"/>
              </a:ext>
            </a:extLst>
          </p:cNvPr>
          <p:cNvSpPr txBox="1"/>
          <p:nvPr/>
        </p:nvSpPr>
        <p:spPr>
          <a:xfrm>
            <a:off x="1542022" y="4395141"/>
            <a:ext cx="2502408" cy="584775"/>
          </a:xfrm>
          <a:prstGeom prst="rect">
            <a:avLst/>
          </a:prstGeom>
          <a:noFill/>
        </p:spPr>
        <p:txBody>
          <a:bodyPr wrap="square" rtlCol="0">
            <a:spAutoFit/>
          </a:bodyPr>
          <a:lstStyle/>
          <a:p>
            <a:pPr algn="ctr"/>
            <a:r>
              <a:rPr lang="en-GB" sz="3200" dirty="0">
                <a:latin typeface="Perpetua" panose="02020502060401020303" pitchFamily="18" charset="0"/>
              </a:rPr>
              <a:t>Flexibility</a:t>
            </a:r>
          </a:p>
        </p:txBody>
      </p:sp>
      <p:cxnSp>
        <p:nvCxnSpPr>
          <p:cNvPr id="9" name="Straight Connector 8">
            <a:extLst>
              <a:ext uri="{FF2B5EF4-FFF2-40B4-BE49-F238E27FC236}">
                <a16:creationId xmlns:a16="http://schemas.microsoft.com/office/drawing/2014/main" id="{438BA162-173B-4EF2-850B-DF32DED17428}"/>
              </a:ext>
            </a:extLst>
          </p:cNvPr>
          <p:cNvCxnSpPr>
            <a:cxnSpLocks/>
          </p:cNvCxnSpPr>
          <p:nvPr/>
        </p:nvCxnSpPr>
        <p:spPr>
          <a:xfrm flipH="1">
            <a:off x="1865376" y="2223514"/>
            <a:ext cx="978408" cy="70286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D4C00AB-9164-4ADB-8652-BA1F33B43CB7}"/>
              </a:ext>
            </a:extLst>
          </p:cNvPr>
          <p:cNvCxnSpPr>
            <a:cxnSpLocks/>
          </p:cNvCxnSpPr>
          <p:nvPr/>
        </p:nvCxnSpPr>
        <p:spPr>
          <a:xfrm>
            <a:off x="2843784" y="2234914"/>
            <a:ext cx="2132970" cy="734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619DDC0-C8D7-4916-84B6-5A0D88F1353F}"/>
              </a:ext>
            </a:extLst>
          </p:cNvPr>
          <p:cNvSpPr txBox="1"/>
          <p:nvPr/>
        </p:nvSpPr>
        <p:spPr>
          <a:xfrm>
            <a:off x="341376" y="5219261"/>
            <a:ext cx="2502408" cy="584775"/>
          </a:xfrm>
          <a:prstGeom prst="rect">
            <a:avLst/>
          </a:prstGeom>
          <a:noFill/>
        </p:spPr>
        <p:txBody>
          <a:bodyPr wrap="square" rtlCol="0">
            <a:spAutoFit/>
          </a:bodyPr>
          <a:lstStyle/>
          <a:p>
            <a:pPr algn="ctr"/>
            <a:r>
              <a:rPr lang="en-GB" sz="3200" dirty="0">
                <a:latin typeface="Perpetua" panose="02020502060401020303" pitchFamily="18" charset="0"/>
              </a:rPr>
              <a:t>No CGT</a:t>
            </a:r>
          </a:p>
        </p:txBody>
      </p:sp>
    </p:spTree>
    <p:extLst>
      <p:ext uri="{BB962C8B-B14F-4D97-AF65-F5344CB8AC3E}">
        <p14:creationId xmlns:p14="http://schemas.microsoft.com/office/powerpoint/2010/main" val="428482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80508" y="212713"/>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Inheritance tax on death </a:t>
            </a:r>
            <a:endParaRPr lang="en-GB" altLang="en-US" sz="3600" b="1" dirty="0">
              <a:solidFill>
                <a:srgbClr val="002060"/>
              </a:solidFill>
              <a:latin typeface="Frutiger 55 Roman" pitchFamily="34" charset="0"/>
            </a:endParaRPr>
          </a:p>
        </p:txBody>
      </p:sp>
      <p:sp>
        <p:nvSpPr>
          <p:cNvPr id="2" name="TextBox 1">
            <a:extLst>
              <a:ext uri="{FF2B5EF4-FFF2-40B4-BE49-F238E27FC236}">
                <a16:creationId xmlns:a16="http://schemas.microsoft.com/office/drawing/2014/main" id="{5041001D-2508-432D-AED5-52B507BD7DB9}"/>
              </a:ext>
            </a:extLst>
          </p:cNvPr>
          <p:cNvSpPr txBox="1"/>
          <p:nvPr/>
        </p:nvSpPr>
        <p:spPr>
          <a:xfrm>
            <a:off x="80508" y="2228671"/>
            <a:ext cx="8654717"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latin typeface="Perpetua" panose="02020502060401020303" pitchFamily="18" charset="0"/>
              </a:rPr>
              <a:t>Pension – no inheritance tax but income tax on death on or after age 75</a:t>
            </a:r>
          </a:p>
          <a:p>
            <a:pPr marL="342900" indent="-342900">
              <a:buFont typeface="Arial" panose="020B0604020202020204" pitchFamily="34" charset="0"/>
              <a:buChar char="•"/>
            </a:pPr>
            <a:endParaRPr lang="en-GB" sz="3200" dirty="0">
              <a:latin typeface="Perpetua" panose="02020502060401020303" pitchFamily="18" charset="0"/>
            </a:endParaRPr>
          </a:p>
          <a:p>
            <a:pPr marL="342900" indent="-342900">
              <a:buFont typeface="Arial" panose="020B0604020202020204" pitchFamily="34" charset="0"/>
              <a:buChar char="•"/>
            </a:pPr>
            <a:r>
              <a:rPr lang="en-GB" sz="3200" dirty="0">
                <a:latin typeface="Perpetua" panose="02020502060401020303" pitchFamily="18" charset="0"/>
              </a:rPr>
              <a:t>Property – value of property in investor’s taxable estate </a:t>
            </a:r>
          </a:p>
        </p:txBody>
      </p:sp>
    </p:spTree>
    <p:extLst>
      <p:ext uri="{BB962C8B-B14F-4D97-AF65-F5344CB8AC3E}">
        <p14:creationId xmlns:p14="http://schemas.microsoft.com/office/powerpoint/2010/main" val="2913309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1"/>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7"/>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82274" y="310600"/>
            <a:ext cx="4307589" cy="1015663"/>
          </a:xfrm>
          <a:prstGeom prst="rect">
            <a:avLst/>
          </a:prstGeom>
          <a:noFill/>
        </p:spPr>
        <p:txBody>
          <a:bodyPr wrap="none" rtlCol="0">
            <a:spAutoFit/>
          </a:bodyPr>
          <a:lstStyle/>
          <a:p>
            <a:pPr>
              <a:spcBef>
                <a:spcPct val="0"/>
              </a:spcBef>
            </a:pPr>
            <a:r>
              <a:rPr lang="en-GB" sz="3600" b="1" kern="0" dirty="0">
                <a:solidFill>
                  <a:srgbClr val="002060"/>
                </a:solidFill>
                <a:latin typeface="Perpetua" panose="02020502060401020303" pitchFamily="18" charset="0"/>
              </a:rPr>
              <a:t>Property –v- Pension</a:t>
            </a:r>
          </a:p>
          <a:p>
            <a:pPr>
              <a:spcBef>
                <a:spcPct val="0"/>
              </a:spcBef>
            </a:pPr>
            <a:r>
              <a:rPr lang="en-GB" sz="2400" b="1" dirty="0">
                <a:solidFill>
                  <a:srgbClr val="182B49"/>
                </a:solidFill>
                <a:latin typeface="Perpetua" panose="02020502060401020303" pitchFamily="18" charset="0"/>
                <a:ea typeface="+mj-ea"/>
                <a:cs typeface="+mj-cs"/>
              </a:rPr>
              <a:t>  </a:t>
            </a:r>
          </a:p>
        </p:txBody>
      </p:sp>
      <p:sp>
        <p:nvSpPr>
          <p:cNvPr id="8" name="TextBox 7"/>
          <p:cNvSpPr txBox="1"/>
          <p:nvPr/>
        </p:nvSpPr>
        <p:spPr>
          <a:xfrm>
            <a:off x="177021" y="981166"/>
            <a:ext cx="8397029" cy="6555641"/>
          </a:xfrm>
          <a:prstGeom prst="rect">
            <a:avLst/>
          </a:prstGeom>
          <a:noFill/>
        </p:spPr>
        <p:txBody>
          <a:bodyPr wrap="square">
            <a:spAutoFit/>
          </a:bodyPr>
          <a:lstStyle/>
          <a:p>
            <a:pPr algn="just"/>
            <a:r>
              <a:rPr lang="en-GB" sz="2800" dirty="0">
                <a:solidFill>
                  <a:srgbClr val="000058"/>
                </a:solidFill>
                <a:latin typeface="Perpetua" panose="02020502060401020303" pitchFamily="18" charset="0"/>
              </a:rPr>
              <a:t>Tax issues:</a:t>
            </a:r>
          </a:p>
          <a:p>
            <a:pPr algn="just"/>
            <a:r>
              <a:rPr lang="en-GB" sz="2800" dirty="0">
                <a:solidFill>
                  <a:srgbClr val="000058"/>
                </a:solidFill>
                <a:latin typeface="Perpetua" panose="02020502060401020303" pitchFamily="18" charset="0"/>
              </a:rPr>
              <a:t>											Property		Pensions</a:t>
            </a:r>
          </a:p>
          <a:p>
            <a:pPr algn="just"/>
            <a:endParaRPr lang="en-GB" sz="2800" dirty="0">
              <a:solidFill>
                <a:srgbClr val="000058"/>
              </a:solidFill>
              <a:latin typeface="Perpetua" panose="02020502060401020303" pitchFamily="18" charset="0"/>
            </a:endParaRPr>
          </a:p>
          <a:p>
            <a:pPr algn="just"/>
            <a:r>
              <a:rPr lang="en-GB" sz="2800" dirty="0">
                <a:solidFill>
                  <a:srgbClr val="000058"/>
                </a:solidFill>
                <a:latin typeface="Perpetua" panose="02020502060401020303" pitchFamily="18" charset="0"/>
              </a:rPr>
              <a:t>Tax relief on input						No				Yes</a:t>
            </a:r>
          </a:p>
          <a:p>
            <a:pPr algn="just"/>
            <a:r>
              <a:rPr lang="en-GB" sz="2800" dirty="0">
                <a:solidFill>
                  <a:srgbClr val="000058"/>
                </a:solidFill>
                <a:latin typeface="Perpetua" panose="02020502060401020303" pitchFamily="18" charset="0"/>
              </a:rPr>
              <a:t>Income tax on income build up</a:t>
            </a:r>
          </a:p>
          <a:p>
            <a:pPr algn="just"/>
            <a:r>
              <a:rPr lang="en-GB" sz="2800" dirty="0">
                <a:solidFill>
                  <a:srgbClr val="000058"/>
                </a:solidFill>
                <a:latin typeface="Perpetua" panose="02020502060401020303" pitchFamily="18" charset="0"/>
              </a:rPr>
              <a:t>on investments							Yes				No</a:t>
            </a:r>
          </a:p>
          <a:p>
            <a:pPr algn="just"/>
            <a:r>
              <a:rPr lang="en-GB" sz="2800" dirty="0">
                <a:solidFill>
                  <a:srgbClr val="000058"/>
                </a:solidFill>
                <a:latin typeface="Perpetua" panose="02020502060401020303" pitchFamily="18" charset="0"/>
              </a:rPr>
              <a:t>CGT on capital gains on investment		Yes				No</a:t>
            </a:r>
          </a:p>
          <a:p>
            <a:pPr algn="just"/>
            <a:r>
              <a:rPr lang="en-GB" sz="2800" dirty="0">
                <a:solidFill>
                  <a:srgbClr val="000058"/>
                </a:solidFill>
                <a:latin typeface="Perpetua" panose="02020502060401020303" pitchFamily="18" charset="0"/>
              </a:rPr>
              <a:t>Income tax on encashment of </a:t>
            </a:r>
          </a:p>
          <a:p>
            <a:pPr algn="just"/>
            <a:r>
              <a:rPr lang="en-GB" sz="2800" dirty="0">
                <a:solidFill>
                  <a:srgbClr val="000058"/>
                </a:solidFill>
                <a:latin typeface="Perpetua" panose="02020502060401020303" pitchFamily="18" charset="0"/>
              </a:rPr>
              <a:t>investment								No				Yes (1)</a:t>
            </a:r>
          </a:p>
          <a:p>
            <a:pPr algn="just"/>
            <a:r>
              <a:rPr lang="en-GB" sz="2800" dirty="0">
                <a:solidFill>
                  <a:srgbClr val="000058"/>
                </a:solidFill>
                <a:latin typeface="Perpetua" panose="02020502060401020303" pitchFamily="18" charset="0"/>
              </a:rPr>
              <a:t>Inheritance tax on death					Yes				No (2)</a:t>
            </a:r>
          </a:p>
          <a:p>
            <a:pPr algn="just"/>
            <a:endParaRPr lang="en-GB" sz="2800" dirty="0">
              <a:solidFill>
                <a:srgbClr val="000058"/>
              </a:solidFill>
              <a:latin typeface="Perpetua" panose="02020502060401020303" pitchFamily="18" charset="0"/>
            </a:endParaRPr>
          </a:p>
          <a:p>
            <a:pPr marL="514350" indent="-514350" algn="just">
              <a:buAutoNum type="arabicParenBoth"/>
            </a:pPr>
            <a:r>
              <a:rPr lang="en-GB" sz="2800" dirty="0">
                <a:solidFill>
                  <a:srgbClr val="000058"/>
                </a:solidFill>
                <a:latin typeface="Perpetua" panose="02020502060401020303" pitchFamily="18" charset="0"/>
              </a:rPr>
              <a:t>On 75% of value </a:t>
            </a:r>
          </a:p>
          <a:p>
            <a:pPr marL="514350" indent="-514350" algn="just">
              <a:buAutoNum type="arabicParenBoth"/>
            </a:pPr>
            <a:r>
              <a:rPr lang="en-GB" sz="2800" dirty="0">
                <a:solidFill>
                  <a:srgbClr val="000058"/>
                </a:solidFill>
                <a:latin typeface="Perpetua" panose="02020502060401020303" pitchFamily="18" charset="0"/>
              </a:rPr>
              <a:t>No (but could be income tax on death on or after age 75)</a:t>
            </a:r>
          </a:p>
          <a:p>
            <a:pPr marL="514350" indent="-514350" algn="just">
              <a:buAutoNum type="arabicParenBoth"/>
            </a:pPr>
            <a:endParaRPr lang="en-GB" sz="2800" dirty="0">
              <a:solidFill>
                <a:srgbClr val="000058"/>
              </a:solidFill>
              <a:latin typeface="Perpetua" panose="02020502060401020303" pitchFamily="18" charset="0"/>
            </a:endParaRPr>
          </a:p>
          <a:p>
            <a:pPr algn="just"/>
            <a:endParaRPr lang="en-GB" sz="2800" dirty="0">
              <a:solidFill>
                <a:srgbClr val="000058"/>
              </a:solidFill>
              <a:latin typeface="Perpetua" panose="02020502060401020303" pitchFamily="18" charset="0"/>
            </a:endParaRPr>
          </a:p>
        </p:txBody>
      </p:sp>
    </p:spTree>
    <p:extLst>
      <p:ext uri="{BB962C8B-B14F-4D97-AF65-F5344CB8AC3E}">
        <p14:creationId xmlns:p14="http://schemas.microsoft.com/office/powerpoint/2010/main" val="308382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2"/>
          <p:cNvSpPr txBox="1">
            <a:spLocks noChangeArrowheads="1"/>
          </p:cNvSpPr>
          <p:nvPr/>
        </p:nvSpPr>
        <p:spPr bwMode="auto">
          <a:xfrm>
            <a:off x="0" y="2308876"/>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lgn="ctr">
              <a:spcBef>
                <a:spcPct val="0"/>
              </a:spcBef>
              <a:buClrTx/>
              <a:buNone/>
            </a:pPr>
            <a:r>
              <a:rPr lang="en-GB" altLang="en-US" sz="4000" b="1" dirty="0">
                <a:solidFill>
                  <a:srgbClr val="002060"/>
                </a:solidFill>
                <a:latin typeface="Perpetua" panose="02020502060401020303" pitchFamily="18" charset="0"/>
              </a:rPr>
              <a:t>3. HELPING YOUR CHILDREN TO BUY PROPERTY</a:t>
            </a:r>
          </a:p>
        </p:txBody>
      </p:sp>
      <p:sp>
        <p:nvSpPr>
          <p:cNvPr id="8" name="TextBox 7"/>
          <p:cNvSpPr txBox="1"/>
          <p:nvPr/>
        </p:nvSpPr>
        <p:spPr>
          <a:xfrm>
            <a:off x="336097" y="6166985"/>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898442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12" name="TextBox 11"/>
          <p:cNvSpPr txBox="1"/>
          <p:nvPr/>
        </p:nvSpPr>
        <p:spPr>
          <a:xfrm>
            <a:off x="273540" y="389415"/>
            <a:ext cx="353334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Property for children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555693" y="1568675"/>
            <a:ext cx="84153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eaLnBrk="1" hangingPunct="1">
              <a:spcBef>
                <a:spcPct val="0"/>
              </a:spcBef>
              <a:buClrTx/>
              <a:buNone/>
              <a:defRPr/>
            </a:pPr>
            <a:r>
              <a:rPr lang="en-GB" altLang="en-US" sz="2800" dirty="0">
                <a:solidFill>
                  <a:srgbClr val="002060"/>
                </a:solidFill>
                <a:latin typeface="Perpetua" panose="02020502060401020303" pitchFamily="18" charset="0"/>
              </a:rPr>
              <a:t>The options:</a:t>
            </a:r>
          </a:p>
          <a:p>
            <a:pPr eaLnBrk="1" hangingPunct="1">
              <a:spcBef>
                <a:spcPct val="0"/>
              </a:spcBef>
              <a:buClrTx/>
              <a:defRPr/>
            </a:pPr>
            <a:endParaRPr lang="en-GB" altLang="en-US" sz="28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Parents could provide a guarantee on mortgage payments</a:t>
            </a:r>
          </a:p>
          <a:p>
            <a:pPr eaLnBrk="1" hangingPunct="1">
              <a:spcBef>
                <a:spcPct val="0"/>
              </a:spcBef>
              <a:buClrTx/>
              <a:defRPr/>
            </a:pPr>
            <a:endParaRPr lang="en-GB" altLang="en-US" sz="28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Parents buy in child’s name</a:t>
            </a:r>
          </a:p>
          <a:p>
            <a:pPr eaLnBrk="1" hangingPunct="1">
              <a:spcBef>
                <a:spcPct val="0"/>
              </a:spcBef>
              <a:buClrTx/>
              <a:defRPr/>
            </a:pPr>
            <a:endParaRPr lang="en-GB" altLang="en-US" sz="28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Parents buy in their own name </a:t>
            </a:r>
          </a:p>
          <a:p>
            <a:pPr eaLnBrk="1" hangingPunct="1">
              <a:spcBef>
                <a:spcPct val="0"/>
              </a:spcBef>
              <a:buClrTx/>
              <a:defRPr/>
            </a:pPr>
            <a:endParaRPr lang="en-GB" altLang="en-US" sz="2800" dirty="0">
              <a:solidFill>
                <a:srgbClr val="002060"/>
              </a:solidFill>
              <a:latin typeface="Perpetua" panose="02020502060401020303" pitchFamily="18" charset="0"/>
            </a:endParaRPr>
          </a:p>
          <a:p>
            <a:pPr eaLnBrk="1" hangingPunct="1">
              <a:spcBef>
                <a:spcPct val="0"/>
              </a:spcBef>
              <a:buClrTx/>
              <a:defRPr/>
            </a:pPr>
            <a:r>
              <a:rPr lang="en-GB" altLang="en-US" sz="2800" dirty="0">
                <a:solidFill>
                  <a:srgbClr val="002060"/>
                </a:solidFill>
                <a:latin typeface="Perpetua" panose="02020502060401020303" pitchFamily="18" charset="0"/>
              </a:rPr>
              <a:t>Parents establish a trust to buy property</a:t>
            </a:r>
          </a:p>
        </p:txBody>
      </p:sp>
    </p:spTree>
    <p:extLst>
      <p:ext uri="{BB962C8B-B14F-4D97-AF65-F5344CB8AC3E}">
        <p14:creationId xmlns:p14="http://schemas.microsoft.com/office/powerpoint/2010/main" val="2428732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2"/>
          <p:cNvSpPr txBox="1">
            <a:spLocks noChangeArrowheads="1"/>
          </p:cNvSpPr>
          <p:nvPr/>
        </p:nvSpPr>
        <p:spPr bwMode="auto">
          <a:xfrm>
            <a:off x="1" y="2283477"/>
            <a:ext cx="90951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lgn="ctr">
              <a:spcBef>
                <a:spcPct val="0"/>
              </a:spcBef>
              <a:buClrTx/>
              <a:buNone/>
            </a:pPr>
            <a:r>
              <a:rPr lang="en-GB" altLang="en-US" sz="4000" b="1" dirty="0">
                <a:solidFill>
                  <a:srgbClr val="002060"/>
                </a:solidFill>
                <a:latin typeface="Perpetua" panose="02020502060401020303" pitchFamily="18" charset="0"/>
              </a:rPr>
              <a:t>4.	RESIDENTIAL PROPERTIES - INHERITANCE  TAX  AND PLANNING SOLUTIONS </a:t>
            </a:r>
          </a:p>
        </p:txBody>
      </p:sp>
      <p:sp>
        <p:nvSpPr>
          <p:cNvPr id="8" name="TextBox 7"/>
          <p:cNvSpPr txBox="1"/>
          <p:nvPr/>
        </p:nvSpPr>
        <p:spPr>
          <a:xfrm>
            <a:off x="336097" y="6166985"/>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r>
              <a:rPr lang="en-GB" sz="1200" dirty="0">
                <a:solidFill>
                  <a:srgbClr val="002060"/>
                </a:solidFill>
                <a:latin typeface="Perpetua" panose="02020502060401020303" pitchFamily="18" charset="0"/>
              </a:rPr>
              <a:t>.</a:t>
            </a:r>
          </a:p>
        </p:txBody>
      </p:sp>
    </p:spTree>
    <p:extLst>
      <p:ext uri="{BB962C8B-B14F-4D97-AF65-F5344CB8AC3E}">
        <p14:creationId xmlns:p14="http://schemas.microsoft.com/office/powerpoint/2010/main" val="3277284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1"/>
          <p:cNvSpPr txBox="1">
            <a:spLocks noChangeArrowheads="1"/>
          </p:cNvSpPr>
          <p:nvPr/>
        </p:nvSpPr>
        <p:spPr bwMode="auto">
          <a:xfrm>
            <a:off x="273540" y="1785352"/>
            <a:ext cx="841533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0" indent="0">
              <a:spcBef>
                <a:spcPct val="0"/>
              </a:spcBef>
              <a:buClrTx/>
              <a:buNone/>
              <a:defRPr/>
            </a:pPr>
            <a:endParaRPr lang="en-GB" altLang="en-US" sz="2800" dirty="0">
              <a:solidFill>
                <a:srgbClr val="002060"/>
              </a:solidFill>
              <a:latin typeface="Perpetua" panose="02020502060401020303" pitchFamily="18" charset="0"/>
            </a:endParaRPr>
          </a:p>
          <a:p>
            <a:pPr marL="0" indent="0">
              <a:spcBef>
                <a:spcPct val="0"/>
              </a:spcBef>
              <a:buClrTx/>
              <a:buNone/>
              <a:defRPr/>
            </a:pPr>
            <a:r>
              <a:rPr lang="en-GB" altLang="en-US" sz="2800" dirty="0">
                <a:solidFill>
                  <a:srgbClr val="002060"/>
                </a:solidFill>
                <a:latin typeface="Perpetua" panose="02020502060401020303" pitchFamily="18" charset="0"/>
              </a:rPr>
              <a:t>Depends on property</a:t>
            </a:r>
          </a:p>
          <a:p>
            <a:pPr marL="0" indent="0">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Principal Private Residence</a:t>
            </a:r>
          </a:p>
          <a:p>
            <a:pPr marL="0" indent="0">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Buy to Let</a:t>
            </a:r>
          </a:p>
          <a:p>
            <a:pPr>
              <a:spcBef>
                <a:spcPct val="0"/>
              </a:spcBef>
              <a:buClrTx/>
              <a:defRPr/>
            </a:pPr>
            <a:endParaRPr lang="en-GB" altLang="en-US" sz="2800" dirty="0">
              <a:solidFill>
                <a:srgbClr val="002060"/>
              </a:solidFill>
              <a:latin typeface="Perpetua" panose="02020502060401020303" pitchFamily="18" charset="0"/>
            </a:endParaRPr>
          </a:p>
          <a:p>
            <a:pPr>
              <a:spcBef>
                <a:spcPct val="0"/>
              </a:spcBef>
              <a:buClrTx/>
              <a:defRPr/>
            </a:pPr>
            <a:r>
              <a:rPr lang="en-GB" altLang="en-US" sz="2800" dirty="0">
                <a:solidFill>
                  <a:srgbClr val="002060"/>
                </a:solidFill>
                <a:latin typeface="Perpetua" panose="02020502060401020303" pitchFamily="18" charset="0"/>
              </a:rPr>
              <a:t>Holiday home</a:t>
            </a:r>
          </a:p>
          <a:p>
            <a:pPr>
              <a:spcBef>
                <a:spcPct val="0"/>
              </a:spcBef>
              <a:buClrTx/>
              <a:defRPr/>
            </a:pPr>
            <a:endParaRPr lang="en-GB" altLang="en-US" sz="1400" dirty="0">
              <a:solidFill>
                <a:srgbClr val="002060"/>
              </a:solidFill>
              <a:latin typeface="Perpetua" panose="02020502060401020303" pitchFamily="18" charset="0"/>
            </a:endParaRP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
        <p:nvSpPr>
          <p:cNvPr id="9" name="TextBox 8"/>
          <p:cNvSpPr txBox="1"/>
          <p:nvPr/>
        </p:nvSpPr>
        <p:spPr>
          <a:xfrm>
            <a:off x="352053" y="376492"/>
            <a:ext cx="4870051" cy="523220"/>
          </a:xfrm>
          <a:prstGeom prst="rect">
            <a:avLst/>
          </a:prstGeom>
          <a:noFill/>
        </p:spPr>
        <p:txBody>
          <a:bodyPr wrap="none" rtlCol="0">
            <a:spAutoFit/>
          </a:bodyPr>
          <a:lstStyle/>
          <a:p>
            <a:pPr>
              <a:spcBef>
                <a:spcPct val="0"/>
              </a:spcBef>
            </a:pPr>
            <a:r>
              <a:rPr lang="en-GB" sz="2800" b="1" dirty="0">
                <a:solidFill>
                  <a:srgbClr val="182B49"/>
                </a:solidFill>
                <a:latin typeface="Perpetua" panose="02020502060401020303" pitchFamily="18" charset="0"/>
                <a:ea typeface="+mj-ea"/>
                <a:cs typeface="+mj-cs"/>
              </a:rPr>
              <a:t>IHT planning with properties  </a:t>
            </a:r>
          </a:p>
        </p:txBody>
      </p:sp>
    </p:spTree>
    <p:extLst>
      <p:ext uri="{BB962C8B-B14F-4D97-AF65-F5344CB8AC3E}">
        <p14:creationId xmlns:p14="http://schemas.microsoft.com/office/powerpoint/2010/main" val="254243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273540" y="360054"/>
            <a:ext cx="4591321"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IHT planning – buy-to-lets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461101" y="1530677"/>
            <a:ext cx="84201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defRPr/>
            </a:pPr>
            <a:r>
              <a:rPr lang="en-GB" altLang="en-US" sz="2800" dirty="0">
                <a:solidFill>
                  <a:srgbClr val="002060"/>
                </a:solidFill>
                <a:latin typeface="Perpetua" panose="02020502060401020303" pitchFamily="18" charset="0"/>
              </a:rPr>
              <a:t>Considerations on lifetime gifts</a:t>
            </a:r>
          </a:p>
          <a:p>
            <a:pPr>
              <a:spcBef>
                <a:spcPct val="0"/>
              </a:spcBef>
              <a:buClrTx/>
              <a:buFontTx/>
              <a:buNone/>
              <a:defRPr/>
            </a:pPr>
            <a:endParaRPr lang="en-GB" altLang="en-US" sz="28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CGT </a:t>
            </a:r>
          </a:p>
          <a:p>
            <a:pPr marL="457200" indent="-457200">
              <a:spcBef>
                <a:spcPct val="0"/>
              </a:spcBef>
              <a:buClrTx/>
              <a:defRPr/>
            </a:pPr>
            <a:endParaRPr lang="en-GB" altLang="en-US" sz="1000" dirty="0">
              <a:solidFill>
                <a:srgbClr val="002060"/>
              </a:solidFill>
              <a:latin typeface="Perpetua" panose="02020502060401020303" pitchFamily="18" charset="0"/>
            </a:endParaRPr>
          </a:p>
          <a:p>
            <a:pPr>
              <a:spcBef>
                <a:spcPct val="0"/>
              </a:spcBef>
              <a:buClrTx/>
              <a:buNone/>
              <a:defRPr/>
            </a:pPr>
            <a:endParaRPr lang="en-GB" altLang="en-US" sz="28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IHT </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FontTx/>
              <a:buNone/>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Security/control</a:t>
            </a:r>
          </a:p>
          <a:p>
            <a:pPr>
              <a:spcBef>
                <a:spcPct val="0"/>
              </a:spcBef>
              <a:buClrTx/>
              <a:buNone/>
              <a:defRPr/>
            </a:pPr>
            <a:endParaRPr lang="en-GB" altLang="en-US" sz="28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Access (income/capital)</a:t>
            </a:r>
          </a:p>
        </p:txBody>
      </p:sp>
    </p:spTree>
    <p:extLst>
      <p:ext uri="{BB962C8B-B14F-4D97-AF65-F5344CB8AC3E}">
        <p14:creationId xmlns:p14="http://schemas.microsoft.com/office/powerpoint/2010/main" val="398718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8" name="TextBox 7"/>
          <p:cNvSpPr txBox="1"/>
          <p:nvPr/>
        </p:nvSpPr>
        <p:spPr>
          <a:xfrm>
            <a:off x="273540" y="330154"/>
            <a:ext cx="343235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Buy to Let – The facts</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2" name="TextBox 1"/>
          <p:cNvSpPr txBox="1"/>
          <p:nvPr/>
        </p:nvSpPr>
        <p:spPr>
          <a:xfrm>
            <a:off x="426027" y="1341137"/>
            <a:ext cx="8468591" cy="5386090"/>
          </a:xfrm>
          <a:prstGeom prst="rect">
            <a:avLst/>
          </a:prstGeom>
          <a:noFill/>
        </p:spPr>
        <p:txBody>
          <a:bodyPr wrap="square" rtlCol="0">
            <a:spAutoFit/>
          </a:bodyPr>
          <a:lstStyle/>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2m BTL landlords own one in five of all UK residential properties </a:t>
            </a:r>
            <a:r>
              <a:rPr lang="en-GB" sz="1400" dirty="0">
                <a:solidFill>
                  <a:srgbClr val="002060"/>
                </a:solidFill>
                <a:latin typeface="Perpetua" panose="02020502060401020303" pitchFamily="18" charset="0"/>
              </a:rPr>
              <a:t>1</a:t>
            </a:r>
          </a:p>
          <a:p>
            <a:pPr marL="342900" indent="-342900">
              <a:buFont typeface="Arial" panose="020B0604020202020204" pitchFamily="34" charset="0"/>
              <a:buChar char="•"/>
              <a:defRPr/>
            </a:pPr>
            <a:endParaRPr lang="en-GB" sz="2400" dirty="0">
              <a:solidFill>
                <a:srgbClr val="002060"/>
              </a:solidFill>
              <a:latin typeface="Perpetua" panose="02020502060401020303" pitchFamily="18" charset="0"/>
            </a:endParaRPr>
          </a:p>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£1.29 trillion invested in BTL </a:t>
            </a:r>
            <a:r>
              <a:rPr lang="en-GB" sz="1400" dirty="0">
                <a:solidFill>
                  <a:srgbClr val="002060"/>
                </a:solidFill>
                <a:latin typeface="Perpetua" panose="02020502060401020303" pitchFamily="18" charset="0"/>
              </a:rPr>
              <a:t>2</a:t>
            </a:r>
          </a:p>
          <a:p>
            <a:pPr marL="342900" indent="-342900">
              <a:buFont typeface="Arial" panose="020B0604020202020204" pitchFamily="34" charset="0"/>
              <a:buChar char="•"/>
              <a:defRPr/>
            </a:pPr>
            <a:endParaRPr lang="en-GB" sz="2400" dirty="0">
              <a:solidFill>
                <a:srgbClr val="002060"/>
              </a:solidFill>
              <a:latin typeface="Perpetua" panose="02020502060401020303" pitchFamily="18" charset="0"/>
            </a:endParaRPr>
          </a:p>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Continuing demand for BTL because of housing shortage</a:t>
            </a:r>
          </a:p>
          <a:p>
            <a:pPr>
              <a:defRPr/>
            </a:pPr>
            <a:endParaRPr lang="en-GB" sz="2400" dirty="0">
              <a:solidFill>
                <a:srgbClr val="002060"/>
              </a:solidFill>
              <a:latin typeface="Perpetua" panose="02020502060401020303" pitchFamily="18" charset="0"/>
            </a:endParaRPr>
          </a:p>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More accidental landlords</a:t>
            </a:r>
          </a:p>
          <a:p>
            <a:pPr>
              <a:defRPr/>
            </a:pPr>
            <a:endParaRPr lang="en-GB" sz="2400" dirty="0">
              <a:solidFill>
                <a:srgbClr val="002060"/>
              </a:solidFill>
              <a:latin typeface="Perpetua" panose="02020502060401020303" pitchFamily="18" charset="0"/>
            </a:endParaRPr>
          </a:p>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More company ownership </a:t>
            </a:r>
          </a:p>
          <a:p>
            <a:pPr>
              <a:defRPr/>
            </a:pPr>
            <a:endParaRPr lang="en-GB" sz="2400" dirty="0">
              <a:solidFill>
                <a:srgbClr val="002060"/>
              </a:solidFill>
              <a:latin typeface="Perpetua" panose="02020502060401020303" pitchFamily="18" charset="0"/>
            </a:endParaRPr>
          </a:p>
          <a:p>
            <a:pPr marL="342900" indent="-342900">
              <a:buFont typeface="Arial" panose="020B0604020202020204" pitchFamily="34" charset="0"/>
              <a:buChar char="•"/>
              <a:defRPr/>
            </a:pPr>
            <a:r>
              <a:rPr lang="en-GB" sz="2400" dirty="0">
                <a:solidFill>
                  <a:srgbClr val="002060"/>
                </a:solidFill>
                <a:latin typeface="Perpetua" panose="02020502060401020303" pitchFamily="18" charset="0"/>
              </a:rPr>
              <a:t>Property an essential part of balanced portfolio</a:t>
            </a:r>
          </a:p>
          <a:p>
            <a:pPr marL="342900" indent="-342900">
              <a:buFont typeface="Arial" panose="020B0604020202020204" pitchFamily="34" charset="0"/>
              <a:buChar char="•"/>
              <a:defRPr/>
            </a:pPr>
            <a:endParaRPr lang="en-GB" sz="2400" dirty="0">
              <a:solidFill>
                <a:srgbClr val="002060"/>
              </a:solidFill>
              <a:latin typeface="Perpetua" panose="02020502060401020303" pitchFamily="18" charset="0"/>
            </a:endParaRPr>
          </a:p>
          <a:p>
            <a:pPr>
              <a:defRPr/>
            </a:pPr>
            <a:endParaRPr lang="en-GB" dirty="0">
              <a:solidFill>
                <a:srgbClr val="002060"/>
              </a:solidFill>
              <a:latin typeface="Perpetua" panose="02020502060401020303" pitchFamily="18" charset="0"/>
            </a:endParaRPr>
          </a:p>
          <a:p>
            <a:pPr marL="228600" indent="-228600">
              <a:buAutoNum type="arabicPeriod"/>
              <a:defRPr/>
            </a:pPr>
            <a:r>
              <a:rPr lang="en-GB" sz="1000" dirty="0">
                <a:solidFill>
                  <a:srgbClr val="002060"/>
                </a:solidFill>
                <a:latin typeface="Perpetua" panose="02020502060401020303" pitchFamily="18" charset="0"/>
              </a:rPr>
              <a:t>Council of Mortgage Lenders 2015</a:t>
            </a:r>
          </a:p>
          <a:p>
            <a:pPr marL="228600" indent="-228600">
              <a:buAutoNum type="arabicPeriod"/>
              <a:defRPr/>
            </a:pPr>
            <a:r>
              <a:rPr lang="en-GB" sz="1000" dirty="0">
                <a:solidFill>
                  <a:srgbClr val="002060"/>
                </a:solidFill>
                <a:latin typeface="Perpetua" panose="02020502060401020303" pitchFamily="18" charset="0"/>
              </a:rPr>
              <a:t>ft.com June 2016</a:t>
            </a:r>
            <a:endParaRPr lang="en-GB" b="1" dirty="0">
              <a:solidFill>
                <a:srgbClr val="182B49"/>
              </a:solidFill>
            </a:endParaRPr>
          </a:p>
          <a:p>
            <a:endParaRPr lang="en-GB" dirty="0"/>
          </a:p>
        </p:txBody>
      </p:sp>
    </p:spTree>
    <p:extLst>
      <p:ext uri="{BB962C8B-B14F-4D97-AF65-F5344CB8AC3E}">
        <p14:creationId xmlns:p14="http://schemas.microsoft.com/office/powerpoint/2010/main" val="193978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273540" y="324574"/>
            <a:ext cx="4193777"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Lifetime gift of property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501654" y="2190280"/>
            <a:ext cx="84185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514350" indent="-514350">
              <a:spcBef>
                <a:spcPct val="0"/>
              </a:spcBef>
              <a:buClrTx/>
              <a:buAutoNum type="arabicParenBoth"/>
            </a:pPr>
            <a:r>
              <a:rPr lang="en-GB" altLang="en-US" sz="2800" dirty="0">
                <a:solidFill>
                  <a:srgbClr val="002060"/>
                </a:solidFill>
                <a:latin typeface="Perpetua" panose="02020502060401020303" pitchFamily="18" charset="0"/>
              </a:rPr>
              <a:t>	If no capital gain on property:</a:t>
            </a:r>
          </a:p>
          <a:p>
            <a:pPr marL="0" indent="0">
              <a:spcBef>
                <a:spcPct val="0"/>
              </a:spcBef>
              <a:buClrTx/>
              <a:buNone/>
            </a:pPr>
            <a:endParaRPr lang="en-GB" altLang="en-US" sz="2800" dirty="0">
              <a:solidFill>
                <a:srgbClr val="002060"/>
              </a:solidFill>
              <a:latin typeface="Perpetua" panose="02020502060401020303" pitchFamily="18" charset="0"/>
            </a:endParaRPr>
          </a:p>
          <a:p>
            <a:pPr marL="1433513" indent="-539750">
              <a:spcBef>
                <a:spcPct val="0"/>
              </a:spcBef>
              <a:buClrTx/>
            </a:pPr>
            <a:r>
              <a:rPr lang="en-GB" altLang="en-US" sz="2800" dirty="0">
                <a:solidFill>
                  <a:srgbClr val="002060"/>
                </a:solidFill>
                <a:latin typeface="Perpetua" panose="02020502060401020303" pitchFamily="18" charset="0"/>
              </a:rPr>
              <a:t>Outright gift = PET</a:t>
            </a:r>
          </a:p>
          <a:p>
            <a:pPr marL="1433513" indent="-539750">
              <a:spcBef>
                <a:spcPct val="0"/>
              </a:spcBef>
              <a:buClrTx/>
            </a:pPr>
            <a:endParaRPr lang="en-GB" altLang="en-US" sz="1000" dirty="0">
              <a:solidFill>
                <a:srgbClr val="002060"/>
              </a:solidFill>
              <a:latin typeface="Perpetua" panose="02020502060401020303" pitchFamily="18" charset="0"/>
            </a:endParaRPr>
          </a:p>
          <a:p>
            <a:pPr marL="1433513" indent="-539750">
              <a:spcBef>
                <a:spcPct val="0"/>
              </a:spcBef>
              <a:buClrTx/>
            </a:pPr>
            <a:r>
              <a:rPr lang="en-GB" altLang="en-US" sz="2800" dirty="0">
                <a:solidFill>
                  <a:srgbClr val="002060"/>
                </a:solidFill>
                <a:latin typeface="Perpetua" panose="02020502060401020303" pitchFamily="18" charset="0"/>
              </a:rPr>
              <a:t>No IHT irrespective of value of gift</a:t>
            </a:r>
          </a:p>
          <a:p>
            <a:pPr marL="1433513" indent="-539750">
              <a:spcBef>
                <a:spcPct val="0"/>
              </a:spcBef>
              <a:buClrTx/>
            </a:pPr>
            <a:endParaRPr lang="en-GB" altLang="en-US" sz="1000" dirty="0">
              <a:solidFill>
                <a:srgbClr val="002060"/>
              </a:solidFill>
              <a:latin typeface="Perpetua" panose="02020502060401020303" pitchFamily="18" charset="0"/>
            </a:endParaRPr>
          </a:p>
          <a:p>
            <a:pPr marL="1433513" indent="-539750">
              <a:spcBef>
                <a:spcPct val="0"/>
              </a:spcBef>
              <a:buClrTx/>
            </a:pPr>
            <a:r>
              <a:rPr lang="en-GB" altLang="en-US" sz="2800" dirty="0">
                <a:solidFill>
                  <a:srgbClr val="002060"/>
                </a:solidFill>
                <a:latin typeface="Perpetua" panose="02020502060401020303" pitchFamily="18" charset="0"/>
              </a:rPr>
              <a:t>No CGT (no gain)</a:t>
            </a:r>
          </a:p>
          <a:p>
            <a:pPr marL="1433513" indent="-539750">
              <a:spcBef>
                <a:spcPct val="0"/>
              </a:spcBef>
              <a:buClrTx/>
            </a:pPr>
            <a:endParaRPr lang="en-GB" altLang="en-US" sz="1000" dirty="0">
              <a:solidFill>
                <a:srgbClr val="002060"/>
              </a:solidFill>
              <a:latin typeface="Perpetua" panose="02020502060401020303" pitchFamily="18" charset="0"/>
            </a:endParaRPr>
          </a:p>
          <a:p>
            <a:pPr marL="1433513" indent="-539750">
              <a:spcBef>
                <a:spcPct val="0"/>
              </a:spcBef>
              <a:buClrTx/>
            </a:pPr>
            <a:r>
              <a:rPr lang="en-GB" altLang="en-US" sz="2800" dirty="0">
                <a:solidFill>
                  <a:srgbClr val="002060"/>
                </a:solidFill>
                <a:latin typeface="Perpetua" panose="02020502060401020303" pitchFamily="18" charset="0"/>
              </a:rPr>
              <a:t>But no control …</a:t>
            </a:r>
          </a:p>
        </p:txBody>
      </p:sp>
    </p:spTree>
    <p:extLst>
      <p:ext uri="{BB962C8B-B14F-4D97-AF65-F5344CB8AC3E}">
        <p14:creationId xmlns:p14="http://schemas.microsoft.com/office/powerpoint/2010/main" val="2881604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273540" y="330865"/>
            <a:ext cx="6449201"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Immediate gift on purchase with control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8"/>
          <p:cNvSpPr txBox="1">
            <a:spLocks noChangeArrowheads="1"/>
          </p:cNvSpPr>
          <p:nvPr/>
        </p:nvSpPr>
        <p:spPr bwMode="auto">
          <a:xfrm>
            <a:off x="4531057" y="2097092"/>
            <a:ext cx="43700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Care: Must not exceed £325,000 or IHT charge (£650,000 for joint owners)</a:t>
            </a:r>
          </a:p>
          <a:p>
            <a:pPr>
              <a:spcBef>
                <a:spcPct val="0"/>
              </a:spcBef>
              <a:buClrTx/>
              <a:buFontTx/>
              <a:buNone/>
            </a:pPr>
            <a:endParaRPr lang="en-GB" altLang="en-US" sz="2800" dirty="0">
              <a:solidFill>
                <a:srgbClr val="002060"/>
              </a:solidFill>
              <a:latin typeface="Perpetua" panose="02020502060401020303" pitchFamily="18" charset="0"/>
            </a:endParaRPr>
          </a:p>
          <a:p>
            <a:pPr>
              <a:spcBef>
                <a:spcPct val="0"/>
              </a:spcBef>
              <a:buClrTx/>
              <a:buFontTx/>
              <a:buNone/>
            </a:pPr>
            <a:r>
              <a:rPr lang="en-GB" altLang="en-US" sz="2800" dirty="0">
                <a:solidFill>
                  <a:srgbClr val="002060"/>
                </a:solidFill>
                <a:latin typeface="Perpetua" panose="02020502060401020303" pitchFamily="18" charset="0"/>
              </a:rPr>
              <a:t>Control to parents as trustees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86" y="1472298"/>
            <a:ext cx="3490945" cy="4486461"/>
          </a:xfrm>
          <a:prstGeom prst="rect">
            <a:avLst/>
          </a:prstGeom>
        </p:spPr>
      </p:pic>
      <p:sp>
        <p:nvSpPr>
          <p:cNvPr id="3" name="TextBox 2"/>
          <p:cNvSpPr txBox="1"/>
          <p:nvPr/>
        </p:nvSpPr>
        <p:spPr>
          <a:xfrm>
            <a:off x="273540" y="6016998"/>
            <a:ext cx="8689150" cy="523220"/>
          </a:xfrm>
          <a:prstGeom prst="rect">
            <a:avLst/>
          </a:prstGeom>
          <a:noFill/>
        </p:spPr>
        <p:txBody>
          <a:bodyPr wrap="square" rtlCol="0">
            <a:spAutoFit/>
          </a:bodyPr>
          <a:lstStyle/>
          <a:p>
            <a:r>
              <a:rPr lang="en-GB" sz="1400" dirty="0">
                <a:solidFill>
                  <a:srgbClr val="002060"/>
                </a:solidFill>
                <a:latin typeface="Perpetua" panose="02020502060401020303" pitchFamily="18" charset="0"/>
              </a:rPr>
              <a:t>Please note that advice relating to trusts will involve the referral to a service that is separate and distinct to those offered by  St. James's Place</a:t>
            </a:r>
          </a:p>
        </p:txBody>
      </p:sp>
    </p:spTree>
    <p:extLst>
      <p:ext uri="{BB962C8B-B14F-4D97-AF65-F5344CB8AC3E}">
        <p14:creationId xmlns:p14="http://schemas.microsoft.com/office/powerpoint/2010/main" val="2585776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339772" y="322289"/>
            <a:ext cx="4273927"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Lifetime gift of property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331985" y="1764112"/>
            <a:ext cx="856342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514350" indent="-514350">
              <a:spcBef>
                <a:spcPct val="0"/>
              </a:spcBef>
              <a:buClrTx/>
              <a:buAutoNum type="arabicParenBoth" startAt="2"/>
              <a:defRPr/>
            </a:pPr>
            <a:r>
              <a:rPr lang="en-GB" altLang="en-US" sz="2800" dirty="0">
                <a:solidFill>
                  <a:srgbClr val="002060"/>
                </a:solidFill>
                <a:latin typeface="Perpetua" panose="02020502060401020303" pitchFamily="18" charset="0"/>
              </a:rPr>
              <a:t>	Capital gain on property:</a:t>
            </a:r>
          </a:p>
          <a:p>
            <a:pPr>
              <a:spcBef>
                <a:spcPct val="0"/>
              </a:spcBef>
              <a:buClrTx/>
              <a:buNone/>
              <a:defRPr/>
            </a:pPr>
            <a:endParaRPr lang="en-GB" altLang="en-US" sz="2800" dirty="0">
              <a:solidFill>
                <a:srgbClr val="002060"/>
              </a:solidFill>
              <a:latin typeface="Perpetua" panose="02020502060401020303" pitchFamily="18" charset="0"/>
            </a:endParaRPr>
          </a:p>
          <a:p>
            <a:pPr marL="1433513" indent="-539750">
              <a:spcBef>
                <a:spcPct val="0"/>
              </a:spcBef>
              <a:buClrTx/>
              <a:defRPr/>
            </a:pPr>
            <a:r>
              <a:rPr lang="en-GB" altLang="en-US" sz="2800" dirty="0">
                <a:solidFill>
                  <a:srgbClr val="002060"/>
                </a:solidFill>
                <a:latin typeface="Perpetua" panose="02020502060401020303" pitchFamily="18" charset="0"/>
              </a:rPr>
              <a:t>CGT payable </a:t>
            </a:r>
          </a:p>
          <a:p>
            <a:pPr marL="1433513" indent="-539750">
              <a:spcBef>
                <a:spcPct val="0"/>
              </a:spcBef>
              <a:buClrTx/>
              <a:defRPr/>
            </a:pPr>
            <a:endParaRPr lang="en-GB" altLang="en-US" sz="1000" dirty="0">
              <a:solidFill>
                <a:srgbClr val="002060"/>
              </a:solidFill>
              <a:latin typeface="Perpetua" panose="02020502060401020303" pitchFamily="18" charset="0"/>
            </a:endParaRPr>
          </a:p>
          <a:p>
            <a:pPr marL="1433513" indent="-539750">
              <a:spcBef>
                <a:spcPct val="0"/>
              </a:spcBef>
              <a:buClrTx/>
              <a:defRPr/>
            </a:pPr>
            <a:r>
              <a:rPr lang="en-GB" altLang="en-US" sz="2800" dirty="0">
                <a:solidFill>
                  <a:srgbClr val="002060"/>
                </a:solidFill>
                <a:latin typeface="Perpetua" panose="02020502060401020303" pitchFamily="18" charset="0"/>
              </a:rPr>
              <a:t>Disposal on gift. If gain exceeds £12,300 A/E, 18%/28% tax</a:t>
            </a:r>
          </a:p>
          <a:p>
            <a:pPr marL="1433513" indent="-539750">
              <a:spcBef>
                <a:spcPct val="0"/>
              </a:spcBef>
              <a:buClrTx/>
              <a:buFontTx/>
              <a:buNone/>
              <a:defRPr/>
            </a:pPr>
            <a:endParaRPr lang="en-GB" altLang="en-US" sz="1000" dirty="0">
              <a:solidFill>
                <a:srgbClr val="002060"/>
              </a:solidFill>
              <a:latin typeface="Perpetua" panose="02020502060401020303" pitchFamily="18" charset="0"/>
            </a:endParaRPr>
          </a:p>
          <a:p>
            <a:pPr marL="1433513" indent="-539750">
              <a:spcBef>
                <a:spcPct val="0"/>
              </a:spcBef>
              <a:buClrTx/>
              <a:defRPr/>
            </a:pPr>
            <a:r>
              <a:rPr lang="en-GB" altLang="en-US" sz="2800" dirty="0">
                <a:solidFill>
                  <a:srgbClr val="002060"/>
                </a:solidFill>
                <a:latin typeface="Perpetua" panose="02020502060401020303" pitchFamily="18" charset="0"/>
              </a:rPr>
              <a:t>COULD USE HOLD-OVER RELIEF</a:t>
            </a:r>
          </a:p>
        </p:txBody>
      </p:sp>
      <p:sp>
        <p:nvSpPr>
          <p:cNvPr id="8" name="TextBox 7"/>
          <p:cNvSpPr txBox="1"/>
          <p:nvPr/>
        </p:nvSpPr>
        <p:spPr>
          <a:xfrm>
            <a:off x="352053" y="6227934"/>
            <a:ext cx="8568191" cy="307777"/>
          </a:xfrm>
          <a:prstGeom prst="rect">
            <a:avLst/>
          </a:prstGeom>
          <a:noFill/>
        </p:spPr>
        <p:txBody>
          <a:bodyPr wrap="square" rtlCol="0">
            <a:spAutoFit/>
          </a:bodyPr>
          <a:lstStyle/>
          <a:p>
            <a:r>
              <a:rPr lang="en-GB" sz="1400" dirty="0">
                <a:solidFill>
                  <a:srgbClr val="002060"/>
                </a:solidFill>
                <a:latin typeface="Perpetua" panose="02020502060401020303" pitchFamily="18" charset="0"/>
              </a:rPr>
              <a:t>The levels and bases of taxation, and reliefs from taxation can change at any time and are dependent on individual circumstances.</a:t>
            </a:r>
          </a:p>
        </p:txBody>
      </p:sp>
    </p:spTree>
    <p:extLst>
      <p:ext uri="{BB962C8B-B14F-4D97-AF65-F5344CB8AC3E}">
        <p14:creationId xmlns:p14="http://schemas.microsoft.com/office/powerpoint/2010/main" val="1648391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B7B1-0A6C-43CB-9F90-456F65262523}"/>
              </a:ext>
            </a:extLst>
          </p:cNvPr>
          <p:cNvSpPr>
            <a:spLocks noGrp="1"/>
          </p:cNvSpPr>
          <p:nvPr>
            <p:ph type="title"/>
          </p:nvPr>
        </p:nvSpPr>
        <p:spPr>
          <a:xfrm>
            <a:off x="273931" y="291327"/>
            <a:ext cx="7254357" cy="360000"/>
          </a:xfrm>
        </p:spPr>
        <p:txBody>
          <a:bodyPr/>
          <a:lstStyle/>
          <a:p>
            <a:r>
              <a:rPr lang="en-GB" sz="2800" b="1" dirty="0"/>
              <a:t>Use of trusts to defer gains</a:t>
            </a:r>
          </a:p>
        </p:txBody>
      </p:sp>
      <p:sp>
        <p:nvSpPr>
          <p:cNvPr id="3" name="Content Placeholder 2">
            <a:extLst>
              <a:ext uri="{FF2B5EF4-FFF2-40B4-BE49-F238E27FC236}">
                <a16:creationId xmlns:a16="http://schemas.microsoft.com/office/drawing/2014/main" id="{64464E75-6DBB-49AF-B01A-C30012410627}"/>
              </a:ext>
            </a:extLst>
          </p:cNvPr>
          <p:cNvSpPr>
            <a:spLocks noGrp="1"/>
          </p:cNvSpPr>
          <p:nvPr>
            <p:ph idx="1"/>
          </p:nvPr>
        </p:nvSpPr>
        <p:spPr/>
        <p:txBody>
          <a:bodyPr>
            <a:normAutofit/>
          </a:bodyPr>
          <a:lstStyle/>
          <a:p>
            <a:r>
              <a:rPr lang="en-GB" sz="2800" dirty="0"/>
              <a:t>Use of trust:</a:t>
            </a:r>
          </a:p>
          <a:p>
            <a:pPr lvl="1"/>
            <a:r>
              <a:rPr lang="en-GB" sz="2800" dirty="0"/>
              <a:t>Gift to trust will be CLT – care if in excess of NRB</a:t>
            </a:r>
          </a:p>
          <a:p>
            <a:pPr lvl="1"/>
            <a:r>
              <a:rPr lang="en-GB" sz="2800" dirty="0"/>
              <a:t>Possible to claim gift hold-over relief – even if no IHT payable</a:t>
            </a:r>
          </a:p>
          <a:p>
            <a:pPr lvl="1"/>
            <a:r>
              <a:rPr lang="en-GB" sz="2800" dirty="0"/>
              <a:t>BUT not available if trust is settlor-interested</a:t>
            </a:r>
          </a:p>
          <a:p>
            <a:pPr lvl="1"/>
            <a:r>
              <a:rPr lang="en-GB" sz="2800" dirty="0"/>
              <a:t>Any mortgage will need to be paid off before gift</a:t>
            </a:r>
          </a:p>
          <a:p>
            <a:pPr marL="0" indent="0">
              <a:buNone/>
            </a:pPr>
            <a:endParaRPr lang="en-GB" sz="2800" dirty="0"/>
          </a:p>
          <a:p>
            <a:r>
              <a:rPr lang="en-GB" sz="2800" dirty="0"/>
              <a:t>Caution if homeowner elderly/in ill-health!</a:t>
            </a:r>
          </a:p>
          <a:p>
            <a:endParaRPr lang="en-GB" sz="2800" dirty="0"/>
          </a:p>
          <a:p>
            <a:endParaRPr lang="en-GB" sz="2800" dirty="0"/>
          </a:p>
        </p:txBody>
      </p:sp>
    </p:spTree>
    <p:extLst>
      <p:ext uri="{BB962C8B-B14F-4D97-AF65-F5344CB8AC3E}">
        <p14:creationId xmlns:p14="http://schemas.microsoft.com/office/powerpoint/2010/main" val="2462526379"/>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292695" y="266649"/>
            <a:ext cx="4777270"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Gift of Buy to Let properties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8"/>
          <p:cNvSpPr txBox="1">
            <a:spLocks noChangeArrowheads="1"/>
          </p:cNvSpPr>
          <p:nvPr/>
        </p:nvSpPr>
        <p:spPr bwMode="auto">
          <a:xfrm>
            <a:off x="4857585" y="1408260"/>
            <a:ext cx="4094329"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Hold over capital gains – deferment</a:t>
            </a:r>
          </a:p>
          <a:p>
            <a:pPr>
              <a:spcBef>
                <a:spcPct val="0"/>
              </a:spcBef>
              <a:buClrTx/>
              <a:buFontTx/>
              <a:buNone/>
            </a:pPr>
            <a:endParaRPr lang="en-GB" altLang="en-US" sz="1000" dirty="0">
              <a:solidFill>
                <a:srgbClr val="002060"/>
              </a:solidFill>
              <a:latin typeface="Perpetua" panose="02020502060401020303" pitchFamily="18" charset="0"/>
            </a:endParaRPr>
          </a:p>
          <a:p>
            <a:pPr>
              <a:spcBef>
                <a:spcPct val="0"/>
              </a:spcBef>
              <a:buClrTx/>
              <a:buFontTx/>
              <a:buNone/>
            </a:pPr>
            <a:r>
              <a:rPr lang="en-GB" altLang="en-US" sz="2800" dirty="0">
                <a:solidFill>
                  <a:srgbClr val="002060"/>
                </a:solidFill>
                <a:latin typeface="Perpetua" panose="02020502060401020303" pitchFamily="18" charset="0"/>
              </a:rPr>
              <a:t>Care:  Must not exceed £325,000 or IHT charge (£650,000 for joint owners)</a:t>
            </a:r>
          </a:p>
          <a:p>
            <a:pPr>
              <a:spcBef>
                <a:spcPct val="0"/>
              </a:spcBef>
              <a:buClrTx/>
              <a:buFontTx/>
              <a:buNone/>
            </a:pPr>
            <a:endParaRPr lang="en-GB" altLang="en-US" sz="1000" dirty="0">
              <a:solidFill>
                <a:srgbClr val="002060"/>
              </a:solidFill>
              <a:latin typeface="Perpetua" panose="02020502060401020303" pitchFamily="18" charset="0"/>
            </a:endParaRPr>
          </a:p>
          <a:p>
            <a:pPr>
              <a:spcBef>
                <a:spcPct val="0"/>
              </a:spcBef>
              <a:buClrTx/>
              <a:buFontTx/>
              <a:buNone/>
            </a:pPr>
            <a:r>
              <a:rPr lang="en-GB" altLang="en-US" sz="2800" dirty="0">
                <a:solidFill>
                  <a:srgbClr val="002060"/>
                </a:solidFill>
                <a:latin typeface="Perpetua" panose="02020502060401020303" pitchFamily="18" charset="0"/>
              </a:rPr>
              <a:t>Control to parents as trustees</a:t>
            </a:r>
          </a:p>
        </p:txBody>
      </p:sp>
      <p:sp>
        <p:nvSpPr>
          <p:cNvPr id="12" name="TextBox 9"/>
          <p:cNvSpPr txBox="1">
            <a:spLocks noChangeArrowheads="1"/>
          </p:cNvSpPr>
          <p:nvPr/>
        </p:nvSpPr>
        <p:spPr bwMode="auto">
          <a:xfrm>
            <a:off x="96047" y="5464179"/>
            <a:ext cx="895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(But no access to settlor/settlor’s spouse allowed)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29" y="1327646"/>
            <a:ext cx="3278898" cy="4105181"/>
          </a:xfrm>
          <a:prstGeom prst="rect">
            <a:avLst/>
          </a:prstGeom>
        </p:spPr>
      </p:pic>
      <p:sp>
        <p:nvSpPr>
          <p:cNvPr id="9" name="TextBox 8"/>
          <p:cNvSpPr txBox="1"/>
          <p:nvPr/>
        </p:nvSpPr>
        <p:spPr>
          <a:xfrm>
            <a:off x="262763" y="6106301"/>
            <a:ext cx="8689150" cy="523220"/>
          </a:xfrm>
          <a:prstGeom prst="rect">
            <a:avLst/>
          </a:prstGeom>
          <a:noFill/>
        </p:spPr>
        <p:txBody>
          <a:bodyPr wrap="square" rtlCol="0">
            <a:spAutoFit/>
          </a:bodyPr>
          <a:lstStyle/>
          <a:p>
            <a:r>
              <a:rPr lang="en-GB" sz="1400" dirty="0">
                <a:solidFill>
                  <a:srgbClr val="002060"/>
                </a:solidFill>
                <a:latin typeface="Perpetua" panose="02020502060401020303" pitchFamily="18" charset="0"/>
              </a:rPr>
              <a:t>Please note that advice relating to trusts will involve the referral to a service that is separate and distinct to those offered by St. James's Place</a:t>
            </a:r>
          </a:p>
        </p:txBody>
      </p:sp>
    </p:spTree>
    <p:extLst>
      <p:ext uri="{BB962C8B-B14F-4D97-AF65-F5344CB8AC3E}">
        <p14:creationId xmlns:p14="http://schemas.microsoft.com/office/powerpoint/2010/main" val="3352275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336097" y="284671"/>
            <a:ext cx="5046574"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Benefits of discretionary trust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9" name="TextBox 1"/>
          <p:cNvSpPr txBox="1">
            <a:spLocks noChangeArrowheads="1"/>
          </p:cNvSpPr>
          <p:nvPr/>
        </p:nvSpPr>
        <p:spPr bwMode="auto">
          <a:xfrm>
            <a:off x="336097" y="1371910"/>
            <a:ext cx="880745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457200" indent="-457200">
              <a:spcBef>
                <a:spcPct val="0"/>
              </a:spcBef>
              <a:buClrTx/>
              <a:defRPr/>
            </a:pPr>
            <a:r>
              <a:rPr lang="en-GB" altLang="en-US" sz="2800" dirty="0">
                <a:solidFill>
                  <a:srgbClr val="002060"/>
                </a:solidFill>
                <a:latin typeface="Perpetua" panose="02020502060401020303" pitchFamily="18" charset="0"/>
              </a:rPr>
              <a:t>Parents (as trustees) in control (sale/mortgage)</a:t>
            </a:r>
          </a:p>
          <a:p>
            <a:pPr marL="457200" indent="-457200">
              <a:spcBef>
                <a:spcPct val="0"/>
              </a:spcBef>
              <a:buClrTx/>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Gift outside parent’s estate after 7 years</a:t>
            </a:r>
          </a:p>
          <a:p>
            <a:pPr marL="457200" indent="-457200">
              <a:spcBef>
                <a:spcPct val="0"/>
              </a:spcBef>
              <a:buClrTx/>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Property not in anybody’s taxable estate</a:t>
            </a:r>
          </a:p>
          <a:p>
            <a:pPr marL="457200" indent="-457200">
              <a:spcBef>
                <a:spcPct val="0"/>
              </a:spcBef>
              <a:buClrTx/>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Growth in value of property outside taxable estate</a:t>
            </a:r>
          </a:p>
          <a:p>
            <a:pPr marL="457200" indent="-457200">
              <a:spcBef>
                <a:spcPct val="0"/>
              </a:spcBef>
              <a:buClrTx/>
              <a:defRPr/>
            </a:pPr>
            <a:endParaRPr lang="en-GB" altLang="en-US" sz="1000" dirty="0">
              <a:solidFill>
                <a:srgbClr val="002060"/>
              </a:solidFill>
              <a:latin typeface="Perpetua" panose="02020502060401020303" pitchFamily="18" charset="0"/>
            </a:endParaRPr>
          </a:p>
          <a:p>
            <a:pPr marL="457200" indent="-457200">
              <a:spcBef>
                <a:spcPct val="0"/>
              </a:spcBef>
              <a:buClrTx/>
              <a:defRPr/>
            </a:pPr>
            <a:r>
              <a:rPr lang="en-GB" altLang="en-US" sz="2800" dirty="0">
                <a:solidFill>
                  <a:srgbClr val="002060"/>
                </a:solidFill>
                <a:latin typeface="Perpetua" panose="02020502060401020303" pitchFamily="18" charset="0"/>
              </a:rPr>
              <a:t>Protection against divorce claim</a:t>
            </a:r>
          </a:p>
          <a:p>
            <a:pPr>
              <a:spcBef>
                <a:spcPct val="0"/>
              </a:spcBef>
              <a:buClrTx/>
              <a:buNone/>
              <a:defRPr/>
            </a:pPr>
            <a:endParaRPr lang="en-GB" altLang="en-US" sz="2800" dirty="0">
              <a:solidFill>
                <a:srgbClr val="002060"/>
              </a:solidFill>
              <a:latin typeface="Perpetua" panose="02020502060401020303" pitchFamily="18" charset="0"/>
            </a:endParaRPr>
          </a:p>
          <a:p>
            <a:pPr>
              <a:spcBef>
                <a:spcPct val="0"/>
              </a:spcBef>
              <a:buClrTx/>
              <a:buNone/>
              <a:defRPr/>
            </a:pPr>
            <a:r>
              <a:rPr lang="en-GB" altLang="en-US" sz="2800" dirty="0">
                <a:solidFill>
                  <a:srgbClr val="002060"/>
                </a:solidFill>
                <a:latin typeface="Perpetua" panose="02020502060401020303" pitchFamily="18" charset="0"/>
              </a:rPr>
              <a:t>But income tax at 45% on rental income the trustees keep – use “iip” trust</a:t>
            </a:r>
          </a:p>
          <a:p>
            <a:pPr>
              <a:spcBef>
                <a:spcPct val="0"/>
              </a:spcBef>
              <a:buClrTx/>
              <a:buFontTx/>
              <a:buNone/>
              <a:defRPr/>
            </a:pPr>
            <a:endParaRPr lang="en-GB" altLang="en-US" sz="3200" dirty="0"/>
          </a:p>
        </p:txBody>
      </p:sp>
      <p:sp>
        <p:nvSpPr>
          <p:cNvPr id="2" name="TextBox 1"/>
          <p:cNvSpPr txBox="1"/>
          <p:nvPr/>
        </p:nvSpPr>
        <p:spPr>
          <a:xfrm>
            <a:off x="273540" y="6050109"/>
            <a:ext cx="8752114" cy="523220"/>
          </a:xfrm>
          <a:prstGeom prst="rect">
            <a:avLst/>
          </a:prstGeom>
          <a:noFill/>
        </p:spPr>
        <p:txBody>
          <a:bodyPr wrap="square" rtlCol="0">
            <a:spAutoFit/>
          </a:bodyPr>
          <a:lstStyle/>
          <a:p>
            <a:r>
              <a:rPr lang="en-GB" sz="1400" dirty="0">
                <a:solidFill>
                  <a:srgbClr val="002060"/>
                </a:solidFill>
                <a:latin typeface="Perpetua" panose="02020502060401020303" pitchFamily="18" charset="0"/>
              </a:rPr>
              <a:t>Please note that advice relating to trusts will involve the referral to a service that is separate and distinct to those offered by St. James's Place.</a:t>
            </a:r>
          </a:p>
        </p:txBody>
      </p:sp>
    </p:spTree>
    <p:extLst>
      <p:ext uri="{BB962C8B-B14F-4D97-AF65-F5344CB8AC3E}">
        <p14:creationId xmlns:p14="http://schemas.microsoft.com/office/powerpoint/2010/main" val="3967450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9" name="TextBox 1"/>
          <p:cNvSpPr txBox="1">
            <a:spLocks noChangeArrowheads="1"/>
          </p:cNvSpPr>
          <p:nvPr/>
        </p:nvSpPr>
        <p:spPr bwMode="auto">
          <a:xfrm>
            <a:off x="107286" y="1812166"/>
            <a:ext cx="87026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endParaRPr lang="en-GB" altLang="en-US" sz="3600" dirty="0">
              <a:solidFill>
                <a:srgbClr val="002060"/>
              </a:solidFill>
              <a:latin typeface="Perpetua" panose="02020502060401020303" pitchFamily="18" charset="0"/>
            </a:endParaRPr>
          </a:p>
          <a:p>
            <a:pPr algn="ctr">
              <a:spcBef>
                <a:spcPct val="0"/>
              </a:spcBef>
              <a:buClrTx/>
              <a:buFontTx/>
              <a:buNone/>
            </a:pPr>
            <a:r>
              <a:rPr lang="en-GB" altLang="en-US" sz="3600" dirty="0">
                <a:solidFill>
                  <a:srgbClr val="002060"/>
                </a:solidFill>
                <a:latin typeface="Perpetua" panose="02020502060401020303" pitchFamily="18" charset="0"/>
              </a:rPr>
              <a:t>Gift now but keep income</a:t>
            </a:r>
          </a:p>
          <a:p>
            <a:pPr algn="ctr">
              <a:spcBef>
                <a:spcPct val="0"/>
              </a:spcBef>
              <a:buClrTx/>
              <a:buFontTx/>
              <a:buNone/>
            </a:pPr>
            <a:endParaRPr lang="en-GB" altLang="en-US" sz="3600" dirty="0">
              <a:solidFill>
                <a:srgbClr val="002060"/>
              </a:solidFill>
              <a:latin typeface="Perpetua" panose="02020502060401020303" pitchFamily="18" charset="0"/>
            </a:endParaRPr>
          </a:p>
          <a:p>
            <a:pPr algn="ctr">
              <a:spcBef>
                <a:spcPct val="0"/>
              </a:spcBef>
              <a:buClrTx/>
              <a:buFontTx/>
              <a:buNone/>
            </a:pPr>
            <a:r>
              <a:rPr lang="en-GB" altLang="en-US" sz="3600" dirty="0">
                <a:solidFill>
                  <a:srgbClr val="002060"/>
                </a:solidFill>
                <a:latin typeface="Perpetua" panose="02020502060401020303" pitchFamily="18" charset="0"/>
              </a:rPr>
              <a:t>Estate planning with strings attached</a:t>
            </a:r>
          </a:p>
          <a:p>
            <a:pPr>
              <a:spcBef>
                <a:spcPct val="0"/>
              </a:spcBef>
              <a:buClrTx/>
              <a:buFontTx/>
              <a:buNone/>
            </a:pPr>
            <a:r>
              <a:rPr lang="en-GB" altLang="en-US" sz="3600" dirty="0">
                <a:solidFill>
                  <a:srgbClr val="002060"/>
                </a:solidFill>
                <a:latin typeface="Perpetua" panose="02020502060401020303" pitchFamily="18" charset="0"/>
              </a:rPr>
              <a:t>			</a:t>
            </a:r>
          </a:p>
        </p:txBody>
      </p:sp>
      <p:sp>
        <p:nvSpPr>
          <p:cNvPr id="7" name="TextBox 6"/>
          <p:cNvSpPr txBox="1"/>
          <p:nvPr/>
        </p:nvSpPr>
        <p:spPr>
          <a:xfrm>
            <a:off x="359544" y="374785"/>
            <a:ext cx="1822935"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Scenario 3 </a:t>
            </a:r>
          </a:p>
          <a:p>
            <a:pPr>
              <a:spcBef>
                <a:spcPct val="0"/>
              </a:spcBef>
            </a:pPr>
            <a:r>
              <a:rPr lang="en-GB" sz="2800" b="1" dirty="0">
                <a:solidFill>
                  <a:srgbClr val="182B49"/>
                </a:solidFill>
                <a:latin typeface="Perpetua" panose="02020502060401020303" pitchFamily="18" charset="0"/>
                <a:ea typeface="+mj-ea"/>
                <a:cs typeface="+mj-cs"/>
              </a:rPr>
              <a:t>  </a:t>
            </a:r>
          </a:p>
        </p:txBody>
      </p:sp>
    </p:spTree>
    <p:extLst>
      <p:ext uri="{BB962C8B-B14F-4D97-AF65-F5344CB8AC3E}">
        <p14:creationId xmlns:p14="http://schemas.microsoft.com/office/powerpoint/2010/main" val="3030646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336098" y="318793"/>
            <a:ext cx="5891356"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Gifts with ‘income strings’ attached    </a:t>
            </a:r>
          </a:p>
          <a:p>
            <a:pPr>
              <a:spcBef>
                <a:spcPct val="0"/>
              </a:spcBef>
            </a:pPr>
            <a:r>
              <a:rPr lang="en-GB" sz="2800" b="1" dirty="0">
                <a:solidFill>
                  <a:srgbClr val="182B49"/>
                </a:solidFill>
                <a:latin typeface="Perpetua" panose="02020502060401020303" pitchFamily="18" charset="0"/>
                <a:ea typeface="+mj-ea"/>
                <a:cs typeface="+mj-cs"/>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07" y="1201935"/>
            <a:ext cx="3637396" cy="3908417"/>
          </a:xfrm>
          <a:prstGeom prst="rect">
            <a:avLst/>
          </a:prstGeom>
        </p:spPr>
      </p:pic>
      <p:sp>
        <p:nvSpPr>
          <p:cNvPr id="8" name="TextBox 1"/>
          <p:cNvSpPr txBox="1">
            <a:spLocks noChangeArrowheads="1"/>
          </p:cNvSpPr>
          <p:nvPr/>
        </p:nvSpPr>
        <p:spPr bwMode="auto">
          <a:xfrm>
            <a:off x="4217233" y="3156144"/>
            <a:ext cx="4238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buFontTx/>
              <a:buNone/>
            </a:pPr>
            <a:r>
              <a:rPr lang="en-GB" altLang="en-US" sz="2800" dirty="0">
                <a:solidFill>
                  <a:srgbClr val="002060"/>
                </a:solidFill>
                <a:latin typeface="Perpetua" panose="02020502060401020303" pitchFamily="18" charset="0"/>
              </a:rPr>
              <a:t>But rental income to investor = GWR!</a:t>
            </a:r>
            <a:r>
              <a:rPr lang="en-GB" altLang="en-US" sz="3200" dirty="0"/>
              <a:t>		</a:t>
            </a:r>
          </a:p>
        </p:txBody>
      </p:sp>
      <p:sp>
        <p:nvSpPr>
          <p:cNvPr id="9" name="TextBox 2"/>
          <p:cNvSpPr txBox="1">
            <a:spLocks noChangeArrowheads="1"/>
          </p:cNvSpPr>
          <p:nvPr/>
        </p:nvSpPr>
        <p:spPr bwMode="auto">
          <a:xfrm>
            <a:off x="767333" y="4848742"/>
            <a:ext cx="2093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a:spcBef>
                <a:spcPct val="0"/>
              </a:spcBef>
              <a:buClrTx/>
              <a:buFontTx/>
              <a:buNone/>
            </a:pPr>
            <a:r>
              <a:rPr lang="en-GB" altLang="en-US" sz="2800" dirty="0">
                <a:solidFill>
                  <a:srgbClr val="002060"/>
                </a:solidFill>
                <a:latin typeface="Perpetua" panose="02020502060401020303" pitchFamily="18" charset="0"/>
              </a:rPr>
              <a:t>Gift</a:t>
            </a:r>
          </a:p>
        </p:txBody>
      </p:sp>
      <p:sp>
        <p:nvSpPr>
          <p:cNvPr id="12" name="TextBox 1">
            <a:extLst>
              <a:ext uri="{FF2B5EF4-FFF2-40B4-BE49-F238E27FC236}">
                <a16:creationId xmlns:a16="http://schemas.microsoft.com/office/drawing/2014/main" id="{E198CEFC-DABB-4DB4-B997-8912D9851983}"/>
              </a:ext>
            </a:extLst>
          </p:cNvPr>
          <p:cNvSpPr txBox="1">
            <a:spLocks noChangeArrowheads="1"/>
          </p:cNvSpPr>
          <p:nvPr/>
        </p:nvSpPr>
        <p:spPr bwMode="auto">
          <a:xfrm>
            <a:off x="520479" y="5537276"/>
            <a:ext cx="4238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marL="457200" indent="-457200">
              <a:spcBef>
                <a:spcPct val="0"/>
              </a:spcBef>
              <a:buClrTx/>
            </a:pPr>
            <a:r>
              <a:rPr lang="en-GB" altLang="en-US" sz="2800" dirty="0">
                <a:solidFill>
                  <a:schemeClr val="tx1">
                    <a:lumMod val="90000"/>
                    <a:lumOff val="10000"/>
                  </a:schemeClr>
                </a:solidFill>
                <a:latin typeface="Perpetua" panose="02020502060401020303" pitchFamily="18" charset="0"/>
              </a:rPr>
              <a:t>Schemes exist – but care on challenge	</a:t>
            </a:r>
          </a:p>
        </p:txBody>
      </p:sp>
    </p:spTree>
    <p:extLst>
      <p:ext uri="{BB962C8B-B14F-4D97-AF65-F5344CB8AC3E}">
        <p14:creationId xmlns:p14="http://schemas.microsoft.com/office/powerpoint/2010/main" val="240502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8399-1717-448B-B49C-23D0A41586E2}"/>
              </a:ext>
            </a:extLst>
          </p:cNvPr>
          <p:cNvSpPr>
            <a:spLocks noGrp="1"/>
          </p:cNvSpPr>
          <p:nvPr>
            <p:ph type="title"/>
          </p:nvPr>
        </p:nvSpPr>
        <p:spPr>
          <a:xfrm>
            <a:off x="273931" y="117173"/>
            <a:ext cx="8229600" cy="857250"/>
          </a:xfrm>
        </p:spPr>
        <p:txBody>
          <a:bodyPr/>
          <a:lstStyle/>
          <a:p>
            <a:r>
              <a:rPr lang="en-GB" sz="2800" b="1" dirty="0"/>
              <a:t>Gift of undivided share – if rental income to be retained</a:t>
            </a:r>
          </a:p>
        </p:txBody>
      </p:sp>
      <p:sp>
        <p:nvSpPr>
          <p:cNvPr id="3" name="Text Placeholder 2">
            <a:extLst>
              <a:ext uri="{FF2B5EF4-FFF2-40B4-BE49-F238E27FC236}">
                <a16:creationId xmlns:a16="http://schemas.microsoft.com/office/drawing/2014/main" id="{D713A549-0B70-4F82-B730-3D3B063BF8E0}"/>
              </a:ext>
            </a:extLst>
          </p:cNvPr>
          <p:cNvSpPr>
            <a:spLocks noGrp="1"/>
          </p:cNvSpPr>
          <p:nvPr>
            <p:ph type="body" idx="1"/>
          </p:nvPr>
        </p:nvSpPr>
        <p:spPr/>
        <p:txBody>
          <a:bodyPr>
            <a:normAutofit/>
          </a:bodyPr>
          <a:lstStyle/>
          <a:p>
            <a:r>
              <a:rPr lang="en-GB" sz="2400" dirty="0"/>
              <a:t>Pros</a:t>
            </a:r>
          </a:p>
        </p:txBody>
      </p:sp>
      <p:sp>
        <p:nvSpPr>
          <p:cNvPr id="4" name="Content Placeholder 3">
            <a:extLst>
              <a:ext uri="{FF2B5EF4-FFF2-40B4-BE49-F238E27FC236}">
                <a16:creationId xmlns:a16="http://schemas.microsoft.com/office/drawing/2014/main" id="{B2585A51-EC15-4AAB-80A8-88B7FFC25880}"/>
              </a:ext>
            </a:extLst>
          </p:cNvPr>
          <p:cNvSpPr>
            <a:spLocks noGrp="1"/>
          </p:cNvSpPr>
          <p:nvPr>
            <p:ph sz="half" idx="2"/>
          </p:nvPr>
        </p:nvSpPr>
        <p:spPr>
          <a:xfrm>
            <a:off x="273931" y="2002366"/>
            <a:ext cx="4223457" cy="4137629"/>
          </a:xfrm>
        </p:spPr>
        <p:txBody>
          <a:bodyPr>
            <a:normAutofit/>
          </a:bodyPr>
          <a:lstStyle/>
          <a:p>
            <a:r>
              <a:rPr lang="en-GB" sz="2400" dirty="0"/>
              <a:t>Outside estate after 7 years</a:t>
            </a:r>
          </a:p>
          <a:p>
            <a:r>
              <a:rPr lang="en-GB" sz="2400" dirty="0"/>
              <a:t>No SDLT (unless mortgaged)</a:t>
            </a:r>
          </a:p>
          <a:p>
            <a:r>
              <a:rPr lang="en-GB" sz="2400" dirty="0"/>
              <a:t>Ability to retain all of rental income (s102B(3) Finance Act 1986)</a:t>
            </a:r>
          </a:p>
        </p:txBody>
      </p:sp>
      <p:sp>
        <p:nvSpPr>
          <p:cNvPr id="5" name="Text Placeholder 4">
            <a:extLst>
              <a:ext uri="{FF2B5EF4-FFF2-40B4-BE49-F238E27FC236}">
                <a16:creationId xmlns:a16="http://schemas.microsoft.com/office/drawing/2014/main" id="{D6F4BC3B-BB67-4623-8032-CD6EE4FF85EE}"/>
              </a:ext>
            </a:extLst>
          </p:cNvPr>
          <p:cNvSpPr>
            <a:spLocks noGrp="1"/>
          </p:cNvSpPr>
          <p:nvPr>
            <p:ph type="body" sz="quarter" idx="3"/>
          </p:nvPr>
        </p:nvSpPr>
        <p:spPr/>
        <p:txBody>
          <a:bodyPr>
            <a:normAutofit/>
          </a:bodyPr>
          <a:lstStyle/>
          <a:p>
            <a:r>
              <a:rPr lang="en-GB" sz="2400" dirty="0"/>
              <a:t>Cons</a:t>
            </a:r>
          </a:p>
        </p:txBody>
      </p:sp>
      <p:sp>
        <p:nvSpPr>
          <p:cNvPr id="6" name="Content Placeholder 5">
            <a:extLst>
              <a:ext uri="{FF2B5EF4-FFF2-40B4-BE49-F238E27FC236}">
                <a16:creationId xmlns:a16="http://schemas.microsoft.com/office/drawing/2014/main" id="{333FC970-2AE7-4075-830A-030DE013E51D}"/>
              </a:ext>
            </a:extLst>
          </p:cNvPr>
          <p:cNvSpPr>
            <a:spLocks noGrp="1"/>
          </p:cNvSpPr>
          <p:nvPr>
            <p:ph sz="quarter" idx="4"/>
          </p:nvPr>
        </p:nvSpPr>
        <p:spPr>
          <a:xfrm>
            <a:off x="4645025" y="2002366"/>
            <a:ext cx="4214149" cy="4137629"/>
          </a:xfrm>
        </p:spPr>
        <p:txBody>
          <a:bodyPr>
            <a:normAutofit/>
          </a:bodyPr>
          <a:lstStyle/>
          <a:p>
            <a:r>
              <a:rPr lang="en-GB" sz="2400" dirty="0"/>
              <a:t>Market value disposal for CGT – no PPR relief </a:t>
            </a:r>
          </a:p>
          <a:p>
            <a:r>
              <a:rPr lang="en-GB" sz="2400" dirty="0"/>
              <a:t>Gain taxed at 18%/28%</a:t>
            </a:r>
          </a:p>
          <a:p>
            <a:endParaRPr lang="en-GB" sz="2400" dirty="0"/>
          </a:p>
        </p:txBody>
      </p:sp>
      <p:pic>
        <p:nvPicPr>
          <p:cNvPr id="8" name="Picture 7">
            <a:extLst>
              <a:ext uri="{FF2B5EF4-FFF2-40B4-BE49-F238E27FC236}">
                <a16:creationId xmlns:a16="http://schemas.microsoft.com/office/drawing/2014/main" id="{B2AF0CF7-BAE3-4A47-B08B-064C43957908}"/>
              </a:ext>
            </a:extLst>
          </p:cNvPr>
          <p:cNvPicPr>
            <a:picLocks noChangeAspect="1"/>
          </p:cNvPicPr>
          <p:nvPr/>
        </p:nvPicPr>
        <p:blipFill>
          <a:blip r:embed="rId3"/>
          <a:stretch>
            <a:fillRect/>
          </a:stretch>
        </p:blipFill>
        <p:spPr>
          <a:xfrm>
            <a:off x="6465271" y="3829652"/>
            <a:ext cx="2369168" cy="1776876"/>
          </a:xfrm>
          <a:prstGeom prst="rect">
            <a:avLst/>
          </a:prstGeom>
        </p:spPr>
      </p:pic>
    </p:spTree>
    <p:extLst>
      <p:ext uri="{BB962C8B-B14F-4D97-AF65-F5344CB8AC3E}">
        <p14:creationId xmlns:p14="http://schemas.microsoft.com/office/powerpoint/2010/main" val="236662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3"/>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371475" y="383240"/>
            <a:ext cx="2359941" cy="954107"/>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Conclusions    </a:t>
            </a:r>
          </a:p>
          <a:p>
            <a:pPr>
              <a:spcBef>
                <a:spcPct val="0"/>
              </a:spcBef>
            </a:pPr>
            <a:r>
              <a:rPr lang="en-GB" sz="2800" b="1" dirty="0">
                <a:solidFill>
                  <a:srgbClr val="182B49"/>
                </a:solidFill>
                <a:latin typeface="Perpetua" panose="02020502060401020303" pitchFamily="18" charset="0"/>
                <a:ea typeface="+mj-ea"/>
                <a:cs typeface="+mj-cs"/>
              </a:rPr>
              <a:t>  </a:t>
            </a:r>
          </a:p>
        </p:txBody>
      </p:sp>
      <p:sp>
        <p:nvSpPr>
          <p:cNvPr id="8" name="TextBox 1"/>
          <p:cNvSpPr txBox="1">
            <a:spLocks noChangeArrowheads="1"/>
          </p:cNvSpPr>
          <p:nvPr/>
        </p:nvSpPr>
        <p:spPr bwMode="auto">
          <a:xfrm>
            <a:off x="430213" y="1563945"/>
            <a:ext cx="841851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spcBef>
                <a:spcPct val="0"/>
              </a:spcBef>
              <a:buClrTx/>
            </a:pPr>
            <a:r>
              <a:rPr lang="en-GB" altLang="en-US" sz="2800" dirty="0">
                <a:solidFill>
                  <a:srgbClr val="002060"/>
                </a:solidFill>
                <a:latin typeface="Perpetua" panose="02020502060401020303" pitchFamily="18" charset="0"/>
              </a:rPr>
              <a:t>People will always own property </a:t>
            </a:r>
          </a:p>
          <a:p>
            <a:pPr>
              <a:spcBef>
                <a:spcPct val="0"/>
              </a:spcBef>
              <a:buClrTx/>
            </a:pPr>
            <a:endParaRPr lang="en-GB" altLang="en-US" sz="28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Buy-to-let will continue to be an attractive investment for many</a:t>
            </a:r>
          </a:p>
          <a:p>
            <a:pPr>
              <a:spcBef>
                <a:spcPct val="0"/>
              </a:spcBef>
              <a:buClrTx/>
            </a:pPr>
            <a:endParaRPr lang="en-GB" altLang="en-US" sz="10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Key is to have a shrewder approach to tax planning in new climate</a:t>
            </a:r>
          </a:p>
          <a:p>
            <a:pPr>
              <a:spcBef>
                <a:spcPct val="0"/>
              </a:spcBef>
              <a:buClrTx/>
            </a:pPr>
            <a:endParaRPr lang="en-GB" altLang="en-US" sz="1000" dirty="0">
              <a:solidFill>
                <a:srgbClr val="002060"/>
              </a:solidFill>
              <a:latin typeface="Perpetua" panose="02020502060401020303" pitchFamily="18" charset="0"/>
            </a:endParaRPr>
          </a:p>
          <a:p>
            <a:pPr>
              <a:spcBef>
                <a:spcPct val="0"/>
              </a:spcBef>
              <a:buClrTx/>
            </a:pPr>
            <a:r>
              <a:rPr lang="en-GB" altLang="en-US" sz="2800" dirty="0">
                <a:solidFill>
                  <a:srgbClr val="002060"/>
                </a:solidFill>
                <a:latin typeface="Perpetua" panose="02020502060401020303" pitchFamily="18" charset="0"/>
              </a:rPr>
              <a:t>Appropriate planning depends on your circumstances and objectives</a:t>
            </a:r>
          </a:p>
          <a:p>
            <a:pPr>
              <a:spcBef>
                <a:spcPct val="0"/>
              </a:spcBef>
              <a:buClrTx/>
            </a:pPr>
            <a:endParaRPr lang="en-GB" altLang="en-US" sz="1000" dirty="0">
              <a:solidFill>
                <a:srgbClr val="002060"/>
              </a:solidFill>
              <a:latin typeface="Perpetua" panose="02020502060401020303" pitchFamily="18" charset="0"/>
            </a:endParaRPr>
          </a:p>
        </p:txBody>
      </p:sp>
      <p:sp>
        <p:nvSpPr>
          <p:cNvPr id="12" name="Text Box 2"/>
          <p:cNvSpPr txBox="1">
            <a:spLocks noChangeArrowheads="1"/>
          </p:cNvSpPr>
          <p:nvPr/>
        </p:nvSpPr>
        <p:spPr bwMode="auto">
          <a:xfrm>
            <a:off x="371475" y="5826248"/>
            <a:ext cx="84010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0000" tIns="46800" rIns="90000" bIns="46800">
            <a:spAutoFit/>
          </a:bodyPr>
          <a:lstStyle>
            <a:lvl1pPr>
              <a:spcBef>
                <a:spcPct val="20000"/>
              </a:spcBef>
              <a:buClr>
                <a:schemeClr val="bg2"/>
              </a:buClr>
              <a:buChar char="•"/>
              <a:defRPr sz="2000">
                <a:solidFill>
                  <a:schemeClr val="tx1"/>
                </a:solidFill>
                <a:latin typeface="Frutiger 55 Roman"/>
              </a:defRPr>
            </a:lvl1pPr>
            <a:lvl2pPr marL="742950" indent="-285750">
              <a:spcBef>
                <a:spcPct val="20000"/>
              </a:spcBef>
              <a:buClr>
                <a:schemeClr val="bg2"/>
              </a:buClr>
              <a:buChar char="-"/>
              <a:defRPr sz="2000">
                <a:solidFill>
                  <a:schemeClr val="tx1"/>
                </a:solidFill>
                <a:latin typeface="Frutiger 55 Roman"/>
              </a:defRPr>
            </a:lvl2pPr>
            <a:lvl3pPr marL="1143000" indent="-228600">
              <a:spcBef>
                <a:spcPct val="20000"/>
              </a:spcBef>
              <a:buClr>
                <a:schemeClr val="bg2"/>
              </a:buClr>
              <a:buChar char="-"/>
              <a:defRPr sz="2000">
                <a:solidFill>
                  <a:schemeClr val="tx1"/>
                </a:solidFill>
                <a:latin typeface="Frutiger 55 Roman"/>
              </a:defRPr>
            </a:lvl3pPr>
            <a:lvl4pPr marL="1600200" indent="-228600">
              <a:spcBef>
                <a:spcPct val="20000"/>
              </a:spcBef>
              <a:buClr>
                <a:schemeClr val="bg2"/>
              </a:buClr>
              <a:buChar char="-"/>
              <a:defRPr sz="2000">
                <a:solidFill>
                  <a:schemeClr val="tx1"/>
                </a:solidFill>
                <a:latin typeface="Frutiger 55 Roman"/>
              </a:defRPr>
            </a:lvl4pPr>
            <a:lvl5pPr marL="2057400" indent="-228600">
              <a:spcBef>
                <a:spcPct val="20000"/>
              </a:spcBef>
              <a:buClr>
                <a:schemeClr val="bg2"/>
              </a:buClr>
              <a:buChar char="-"/>
              <a:defRPr sz="2000">
                <a:solidFill>
                  <a:schemeClr val="tx1"/>
                </a:solidFill>
                <a:latin typeface="Frutiger 55 Roman"/>
              </a:defRPr>
            </a:lvl5pPr>
            <a:lvl6pPr marL="2514600" indent="-228600" eaLnBrk="0" fontAlgn="base" hangingPunct="0">
              <a:spcBef>
                <a:spcPct val="20000"/>
              </a:spcBef>
              <a:spcAft>
                <a:spcPct val="0"/>
              </a:spcAft>
              <a:buClr>
                <a:schemeClr val="bg2"/>
              </a:buClr>
              <a:buChar char="-"/>
              <a:defRPr sz="2000">
                <a:solidFill>
                  <a:schemeClr val="tx1"/>
                </a:solidFill>
                <a:latin typeface="Frutiger 55 Roman"/>
              </a:defRPr>
            </a:lvl6pPr>
            <a:lvl7pPr marL="2971800" indent="-228600" eaLnBrk="0" fontAlgn="base" hangingPunct="0">
              <a:spcBef>
                <a:spcPct val="20000"/>
              </a:spcBef>
              <a:spcAft>
                <a:spcPct val="0"/>
              </a:spcAft>
              <a:buClr>
                <a:schemeClr val="bg2"/>
              </a:buClr>
              <a:buChar char="-"/>
              <a:defRPr sz="2000">
                <a:solidFill>
                  <a:schemeClr val="tx1"/>
                </a:solidFill>
                <a:latin typeface="Frutiger 55 Roman"/>
              </a:defRPr>
            </a:lvl7pPr>
            <a:lvl8pPr marL="3429000" indent="-228600" eaLnBrk="0" fontAlgn="base" hangingPunct="0">
              <a:spcBef>
                <a:spcPct val="20000"/>
              </a:spcBef>
              <a:spcAft>
                <a:spcPct val="0"/>
              </a:spcAft>
              <a:buClr>
                <a:schemeClr val="bg2"/>
              </a:buClr>
              <a:buChar char="-"/>
              <a:defRPr sz="2000">
                <a:solidFill>
                  <a:schemeClr val="tx1"/>
                </a:solidFill>
                <a:latin typeface="Frutiger 55 Roman"/>
              </a:defRPr>
            </a:lvl8pPr>
            <a:lvl9pPr marL="3886200" indent="-228600" eaLnBrk="0" fontAlgn="base" hangingPunct="0">
              <a:spcBef>
                <a:spcPct val="20000"/>
              </a:spcBef>
              <a:spcAft>
                <a:spcPct val="0"/>
              </a:spcAft>
              <a:buClr>
                <a:schemeClr val="bg2"/>
              </a:buClr>
              <a:buChar char="-"/>
              <a:defRPr sz="2000">
                <a:solidFill>
                  <a:schemeClr val="tx1"/>
                </a:solidFill>
                <a:latin typeface="Frutiger 55 Roman"/>
              </a:defRPr>
            </a:lvl9pPr>
          </a:lstStyle>
          <a:p>
            <a:pPr algn="ctr" eaLnBrk="1" hangingPunct="1">
              <a:spcBef>
                <a:spcPct val="50000"/>
              </a:spcBef>
              <a:buClrTx/>
              <a:buFontTx/>
              <a:buNone/>
            </a:pPr>
            <a:r>
              <a:rPr lang="en-GB" altLang="en-US" sz="1200" dirty="0">
                <a:solidFill>
                  <a:srgbClr val="002060"/>
                </a:solidFill>
                <a:latin typeface="Perpetua" panose="02020502060401020303" pitchFamily="18" charset="0"/>
              </a:rPr>
              <a:t>These slides and the presentation in which they are used are put forward for consideration only. They are based on fictitious persons. No action must be taken or refrained from based on their content. Accordingly, neither Technical Connection Limited nor any of its officers or employees can accept any responsibility for any loss arising of whatever nature to any person. Professional advice based on the facts of each case is essential.</a:t>
            </a:r>
          </a:p>
        </p:txBody>
      </p:sp>
    </p:spTree>
    <p:extLst>
      <p:ext uri="{BB962C8B-B14F-4D97-AF65-F5344CB8AC3E}">
        <p14:creationId xmlns:p14="http://schemas.microsoft.com/office/powerpoint/2010/main" val="169526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89652" y="203569"/>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Why do people invest in buy-to-lets?</a:t>
            </a:r>
            <a:endParaRPr lang="en-GB" altLang="en-US" sz="3600" b="1" dirty="0">
              <a:solidFill>
                <a:srgbClr val="002060"/>
              </a:solidFill>
              <a:latin typeface="Frutiger 55 Roman" pitchFamily="34" charset="0"/>
            </a:endParaRPr>
          </a:p>
        </p:txBody>
      </p:sp>
      <p:sp>
        <p:nvSpPr>
          <p:cNvPr id="2" name="TextBox 1">
            <a:extLst>
              <a:ext uri="{FF2B5EF4-FFF2-40B4-BE49-F238E27FC236}">
                <a16:creationId xmlns:a16="http://schemas.microsoft.com/office/drawing/2014/main" id="{5041001D-2508-432D-AED5-52B507BD7DB9}"/>
              </a:ext>
            </a:extLst>
          </p:cNvPr>
          <p:cNvSpPr txBox="1"/>
          <p:nvPr/>
        </p:nvSpPr>
        <p:spPr>
          <a:xfrm>
            <a:off x="217668" y="1471251"/>
            <a:ext cx="8518245" cy="3046988"/>
          </a:xfrm>
          <a:prstGeom prst="rect">
            <a:avLst/>
          </a:prstGeom>
          <a:noFill/>
        </p:spPr>
        <p:txBody>
          <a:bodyPr wrap="square" rtlCol="0">
            <a:spAutoFit/>
          </a:bodyPr>
          <a:lstStyle/>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Income – rent</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Capital growth</a:t>
            </a:r>
          </a:p>
          <a:p>
            <a:pPr marL="342900" indent="-342900">
              <a:buFont typeface="Arial" panose="020B0604020202020204" pitchFamily="34" charset="0"/>
              <a:buChar char="•"/>
            </a:pPr>
            <a:endParaRPr lang="en-GB" sz="3200" dirty="0">
              <a:latin typeface="Perpetua" panose="02020502060401020303" pitchFamily="18" charset="0"/>
              <a:sym typeface="Wingdings" panose="05000000000000000000" pitchFamily="2" charset="2"/>
            </a:endParaRPr>
          </a:p>
          <a:p>
            <a:pPr marL="342900" indent="-342900">
              <a:buFont typeface="Arial" panose="020B0604020202020204" pitchFamily="34" charset="0"/>
              <a:buChar char="•"/>
            </a:pPr>
            <a:r>
              <a:rPr lang="en-GB" sz="3200" dirty="0">
                <a:latin typeface="Perpetua" panose="02020502060401020303" pitchFamily="18" charset="0"/>
                <a:sym typeface="Wingdings" panose="05000000000000000000" pitchFamily="2" charset="2"/>
              </a:rPr>
              <a:t>Retirement provision - an alternative or addition to a pension plan</a:t>
            </a:r>
            <a:endParaRPr lang="en-GB" sz="3200" dirty="0">
              <a:latin typeface="Perpetua" panose="02020502060401020303" pitchFamily="18" charset="0"/>
            </a:endParaRPr>
          </a:p>
        </p:txBody>
      </p:sp>
    </p:spTree>
    <p:extLst>
      <p:ext uri="{BB962C8B-B14F-4D97-AF65-F5344CB8AC3E}">
        <p14:creationId xmlns:p14="http://schemas.microsoft.com/office/powerpoint/2010/main" val="938916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1"/>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kern="0" dirty="0">
              <a:solidFill>
                <a:sysClr val="windowText" lastClr="000000"/>
              </a:solidFill>
            </a:endParaRPr>
          </a:p>
        </p:txBody>
      </p:sp>
      <p:sp>
        <p:nvSpPr>
          <p:cNvPr id="10" name="object 5"/>
          <p:cNvSpPr/>
          <p:nvPr/>
        </p:nvSpPr>
        <p:spPr>
          <a:xfrm>
            <a:off x="330758" y="98817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kern="0" dirty="0">
              <a:solidFill>
                <a:sysClr val="windowText" lastClr="000000"/>
              </a:solidFill>
            </a:endParaRPr>
          </a:p>
        </p:txBody>
      </p:sp>
      <p:pic>
        <p:nvPicPr>
          <p:cNvPr id="12" name="Picture 11"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49707" y="0"/>
            <a:ext cx="1394292" cy="994814"/>
          </a:xfrm>
          <a:prstGeom prst="rect">
            <a:avLst/>
          </a:prstGeom>
        </p:spPr>
      </p:pic>
      <p:sp>
        <p:nvSpPr>
          <p:cNvPr id="2" name="Rectangle 1">
            <a:extLst>
              <a:ext uri="{FF2B5EF4-FFF2-40B4-BE49-F238E27FC236}">
                <a16:creationId xmlns:a16="http://schemas.microsoft.com/office/drawing/2014/main" id="{8A633415-C1C0-47F1-959D-235BC5237207}"/>
              </a:ext>
            </a:extLst>
          </p:cNvPr>
          <p:cNvSpPr/>
          <p:nvPr/>
        </p:nvSpPr>
        <p:spPr>
          <a:xfrm>
            <a:off x="-1" y="2847868"/>
            <a:ext cx="9144000" cy="2121158"/>
          </a:xfrm>
          <a:prstGeom prst="rect">
            <a:avLst/>
          </a:prstGeom>
        </p:spPr>
        <p:txBody>
          <a:bodyPr wrap="square">
            <a:spAutoFit/>
          </a:bodyPr>
          <a:lstStyle/>
          <a:p>
            <a:pPr algn="ctr">
              <a:lnSpc>
                <a:spcPct val="107000"/>
              </a:lnSpc>
              <a:spcAft>
                <a:spcPts val="800"/>
              </a:spcAft>
            </a:pPr>
            <a:r>
              <a:rPr lang="en-GB" sz="2800" dirty="0">
                <a:solidFill>
                  <a:srgbClr val="002060"/>
                </a:solidFill>
                <a:latin typeface="Perpetua" panose="02020502060401020303" pitchFamily="18" charset="0"/>
                <a:ea typeface="Calibri" panose="020F0502020204030204" pitchFamily="34" charset="0"/>
                <a:cs typeface="Times New Roman" panose="02020603050405020304" pitchFamily="18" charset="0"/>
              </a:rPr>
              <a:t>In today’s tax climate, most property investors would benefit from professional guidance on property investment and tax structuring.</a:t>
            </a:r>
          </a:p>
          <a:p>
            <a:pPr algn="ctr">
              <a:lnSpc>
                <a:spcPct val="107000"/>
              </a:lnSpc>
              <a:spcAft>
                <a:spcPts val="800"/>
              </a:spcAft>
            </a:pPr>
            <a:endParaRPr lang="en-GB" sz="2800" dirty="0">
              <a:solidFill>
                <a:srgbClr val="002060"/>
              </a:solidFill>
              <a:latin typeface="Perpetua" panose="02020502060401020303"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C297F93-A069-4238-8264-84AB55C361D2}"/>
              </a:ext>
            </a:extLst>
          </p:cNvPr>
          <p:cNvSpPr/>
          <p:nvPr/>
        </p:nvSpPr>
        <p:spPr>
          <a:xfrm>
            <a:off x="1403230" y="6095424"/>
            <a:ext cx="684362" cy="563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36AE996-3CB0-4F87-8299-E1793D5FC7EC}"/>
              </a:ext>
            </a:extLst>
          </p:cNvPr>
          <p:cNvSpPr/>
          <p:nvPr/>
        </p:nvSpPr>
        <p:spPr>
          <a:xfrm>
            <a:off x="330758" y="349444"/>
            <a:ext cx="5655715" cy="523220"/>
          </a:xfrm>
          <a:prstGeom prst="rect">
            <a:avLst/>
          </a:prstGeom>
        </p:spPr>
        <p:txBody>
          <a:bodyPr wrap="none">
            <a:spAutoFit/>
          </a:bodyPr>
          <a:lstStyle/>
          <a:p>
            <a:pPr>
              <a:spcBef>
                <a:spcPct val="0"/>
              </a:spcBef>
            </a:pPr>
            <a:r>
              <a:rPr lang="en-GB" sz="2800" b="1" kern="0" dirty="0">
                <a:solidFill>
                  <a:srgbClr val="002060"/>
                </a:solidFill>
                <a:latin typeface="Perpetua" panose="02020502060401020303" pitchFamily="18" charset="0"/>
              </a:rPr>
              <a:t>Property and the changing tax rules</a:t>
            </a:r>
          </a:p>
        </p:txBody>
      </p:sp>
    </p:spTree>
    <p:extLst>
      <p:ext uri="{BB962C8B-B14F-4D97-AF65-F5344CB8AC3E}">
        <p14:creationId xmlns:p14="http://schemas.microsoft.com/office/powerpoint/2010/main" val="2475579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1"/>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dirty="0"/>
          </a:p>
        </p:txBody>
      </p:sp>
      <p:sp>
        <p:nvSpPr>
          <p:cNvPr id="10" name="object 5"/>
          <p:cNvSpPr/>
          <p:nvPr/>
        </p:nvSpPr>
        <p:spPr>
          <a:xfrm>
            <a:off x="273540" y="981167"/>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dirty="0"/>
          </a:p>
        </p:txBody>
      </p:sp>
      <p:pic>
        <p:nvPicPr>
          <p:cNvPr id="11" name="Picture 10"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8709" y="-13648"/>
            <a:ext cx="1394292" cy="994814"/>
          </a:xfrm>
          <a:prstGeom prst="rect">
            <a:avLst/>
          </a:prstGeom>
        </p:spPr>
      </p:pic>
      <p:sp>
        <p:nvSpPr>
          <p:cNvPr id="7" name="TextBox 6"/>
          <p:cNvSpPr txBox="1"/>
          <p:nvPr/>
        </p:nvSpPr>
        <p:spPr>
          <a:xfrm>
            <a:off x="82274" y="310600"/>
            <a:ext cx="7588937" cy="892552"/>
          </a:xfrm>
          <a:prstGeom prst="rect">
            <a:avLst/>
          </a:prstGeom>
          <a:noFill/>
        </p:spPr>
        <p:txBody>
          <a:bodyPr wrap="none" rtlCol="0">
            <a:spAutoFit/>
          </a:bodyPr>
          <a:lstStyle/>
          <a:p>
            <a:pPr>
              <a:spcBef>
                <a:spcPct val="0"/>
              </a:spcBef>
            </a:pPr>
            <a:r>
              <a:rPr lang="en-GB" sz="2800" b="1" kern="0" dirty="0">
                <a:solidFill>
                  <a:srgbClr val="002060"/>
                </a:solidFill>
                <a:latin typeface="Perpetua" panose="02020502060401020303" pitchFamily="18" charset="0"/>
              </a:rPr>
              <a:t>What is the Property Investment Advice Service?</a:t>
            </a:r>
          </a:p>
          <a:p>
            <a:pPr>
              <a:spcBef>
                <a:spcPct val="0"/>
              </a:spcBef>
            </a:pPr>
            <a:r>
              <a:rPr lang="en-GB" sz="2400" b="1" dirty="0">
                <a:solidFill>
                  <a:srgbClr val="182B49"/>
                </a:solidFill>
                <a:latin typeface="Perpetua" panose="02020502060401020303" pitchFamily="18" charset="0"/>
                <a:ea typeface="+mj-ea"/>
                <a:cs typeface="+mj-cs"/>
              </a:rPr>
              <a:t>  </a:t>
            </a:r>
          </a:p>
        </p:txBody>
      </p:sp>
      <p:sp>
        <p:nvSpPr>
          <p:cNvPr id="8" name="TextBox 7"/>
          <p:cNvSpPr txBox="1"/>
          <p:nvPr/>
        </p:nvSpPr>
        <p:spPr>
          <a:xfrm>
            <a:off x="199881" y="1635125"/>
            <a:ext cx="8397029" cy="5262979"/>
          </a:xfrm>
          <a:prstGeom prst="rect">
            <a:avLst/>
          </a:prstGeom>
          <a:noFill/>
        </p:spPr>
        <p:txBody>
          <a:bodyPr wrap="square">
            <a:spAutoFit/>
          </a:bodyPr>
          <a:lstStyle/>
          <a:p>
            <a:pPr marL="457200" indent="-457200" algn="just">
              <a:buFont typeface="Arial" panose="020B0604020202020204" pitchFamily="34" charset="0"/>
              <a:buChar char="•"/>
            </a:pPr>
            <a:r>
              <a:rPr lang="en-GB" sz="2800" dirty="0">
                <a:solidFill>
                  <a:srgbClr val="000058"/>
                </a:solidFill>
                <a:latin typeface="Perpetua" panose="02020502060401020303" pitchFamily="18" charset="0"/>
              </a:rPr>
              <a:t>The property Investment Advice Service (PIAS) is an exclusive service that is offered by St. James’s Place.</a:t>
            </a:r>
          </a:p>
          <a:p>
            <a:pPr algn="just"/>
            <a:endParaRPr lang="en-GB" sz="2800" dirty="0">
              <a:solidFill>
                <a:srgbClr val="000058"/>
              </a:solidFill>
              <a:latin typeface="Perpetua" panose="02020502060401020303" pitchFamily="18" charset="0"/>
            </a:endParaRPr>
          </a:p>
          <a:p>
            <a:pPr marL="457200" indent="-457200" algn="just">
              <a:buFont typeface="Arial" panose="020B0604020202020204" pitchFamily="34" charset="0"/>
              <a:buChar char="•"/>
            </a:pPr>
            <a:r>
              <a:rPr lang="en-GB" sz="2800" dirty="0">
                <a:solidFill>
                  <a:srgbClr val="000058"/>
                </a:solidFill>
                <a:latin typeface="Perpetua" panose="02020502060401020303" pitchFamily="18" charset="0"/>
              </a:rPr>
              <a:t>The PIAS report will:-</a:t>
            </a:r>
          </a:p>
          <a:p>
            <a:pPr marL="457200" indent="-457200" algn="just">
              <a:buFont typeface="Arial" panose="020B0604020202020204" pitchFamily="34" charset="0"/>
              <a:buChar char="•"/>
            </a:pPr>
            <a:endParaRPr lang="en-GB" sz="2800" dirty="0">
              <a:solidFill>
                <a:srgbClr val="000058"/>
              </a:solidFill>
              <a:latin typeface="Perpetua" panose="02020502060401020303" pitchFamily="18" charset="0"/>
            </a:endParaRPr>
          </a:p>
          <a:p>
            <a:pPr algn="just"/>
            <a:r>
              <a:rPr lang="en-GB" sz="2800" dirty="0">
                <a:solidFill>
                  <a:srgbClr val="000058"/>
                </a:solidFill>
                <a:latin typeface="Perpetua" panose="02020502060401020303" pitchFamily="18" charset="0"/>
              </a:rPr>
              <a:t>	-	appraise the current tax position on the clients property 		portfolio</a:t>
            </a:r>
          </a:p>
          <a:p>
            <a:pPr algn="just"/>
            <a:endParaRPr lang="en-GB" sz="2800" dirty="0">
              <a:solidFill>
                <a:srgbClr val="000058"/>
              </a:solidFill>
              <a:latin typeface="Perpetua" panose="02020502060401020303" pitchFamily="18" charset="0"/>
            </a:endParaRPr>
          </a:p>
          <a:p>
            <a:pPr marL="457200" indent="-11113" algn="just">
              <a:buFontTx/>
              <a:buChar char="-"/>
            </a:pPr>
            <a:r>
              <a:rPr lang="en-GB" sz="2800" dirty="0">
                <a:solidFill>
                  <a:srgbClr val="000058"/>
                </a:solidFill>
                <a:latin typeface="Perpetua" panose="02020502060401020303" pitchFamily="18" charset="0"/>
              </a:rPr>
              <a:t> 	Look at ways the position can be improved</a:t>
            </a:r>
          </a:p>
          <a:p>
            <a:pPr marL="457200" indent="-457200" algn="just">
              <a:buFontTx/>
              <a:buChar char="-"/>
            </a:pPr>
            <a:endParaRPr lang="en-GB" sz="2800" dirty="0">
              <a:solidFill>
                <a:srgbClr val="000058"/>
              </a:solidFill>
              <a:latin typeface="Perpetua" panose="02020502060401020303" pitchFamily="18" charset="0"/>
            </a:endParaRPr>
          </a:p>
          <a:p>
            <a:pPr algn="just"/>
            <a:endParaRPr lang="en-GB" sz="2800" dirty="0">
              <a:solidFill>
                <a:srgbClr val="000058"/>
              </a:solidFill>
              <a:latin typeface="Perpetua" panose="02020502060401020303" pitchFamily="18" charset="0"/>
            </a:endParaRPr>
          </a:p>
          <a:p>
            <a:pPr marL="457200" indent="-457200" algn="just">
              <a:buFont typeface="Arial" panose="020B0604020202020204" pitchFamily="34" charset="0"/>
              <a:buChar char="•"/>
            </a:pPr>
            <a:endParaRPr lang="en-GB" sz="2800" dirty="0">
              <a:solidFill>
                <a:srgbClr val="000058"/>
              </a:solidFill>
              <a:latin typeface="Perpetua" panose="02020502060401020303" pitchFamily="18" charset="0"/>
            </a:endParaRPr>
          </a:p>
        </p:txBody>
      </p:sp>
    </p:spTree>
    <p:extLst>
      <p:ext uri="{BB962C8B-B14F-4D97-AF65-F5344CB8AC3E}">
        <p14:creationId xmlns:p14="http://schemas.microsoft.com/office/powerpoint/2010/main" val="1634751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A3C3-BA55-4D28-9F68-FE3BBCCFCA32}"/>
              </a:ext>
            </a:extLst>
          </p:cNvPr>
          <p:cNvPicPr>
            <a:picLocks noChangeAspect="1"/>
          </p:cNvPicPr>
          <p:nvPr/>
        </p:nvPicPr>
        <p:blipFill rotWithShape="1">
          <a:blip r:embed="rId3"/>
          <a:srcRect l="27876" t="11381" r="38345" b="3498"/>
          <a:stretch/>
        </p:blipFill>
        <p:spPr>
          <a:xfrm>
            <a:off x="1959972" y="160696"/>
            <a:ext cx="4605215" cy="6527780"/>
          </a:xfrm>
          <a:prstGeom prst="rect">
            <a:avLst/>
          </a:prstGeom>
        </p:spPr>
      </p:pic>
    </p:spTree>
    <p:extLst>
      <p:ext uri="{BB962C8B-B14F-4D97-AF65-F5344CB8AC3E}">
        <p14:creationId xmlns:p14="http://schemas.microsoft.com/office/powerpoint/2010/main" val="19393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6"/>
          <p:cNvSpPr/>
          <p:nvPr/>
        </p:nvSpPr>
        <p:spPr>
          <a:xfrm>
            <a:off x="0" y="6718251"/>
            <a:ext cx="9144000" cy="139751"/>
          </a:xfrm>
          <a:custGeom>
            <a:avLst/>
            <a:gdLst/>
            <a:ahLst/>
            <a:cxnLst/>
            <a:rect l="l" t="t" r="r" b="b"/>
            <a:pathLst>
              <a:path w="7560309" h="108585">
                <a:moveTo>
                  <a:pt x="0" y="108000"/>
                </a:moveTo>
                <a:lnTo>
                  <a:pt x="7559992" y="108000"/>
                </a:lnTo>
                <a:lnTo>
                  <a:pt x="7559992" y="0"/>
                </a:lnTo>
                <a:lnTo>
                  <a:pt x="0" y="0"/>
                </a:lnTo>
                <a:lnTo>
                  <a:pt x="0" y="108000"/>
                </a:lnTo>
                <a:close/>
              </a:path>
            </a:pathLst>
          </a:custGeom>
          <a:solidFill>
            <a:srgbClr val="0B2559"/>
          </a:solidFill>
        </p:spPr>
        <p:txBody>
          <a:bodyPr wrap="square" lIns="0" tIns="0" rIns="0" bIns="0" rtlCol="0"/>
          <a:lstStyle/>
          <a:p>
            <a:endParaRPr u="sng" kern="0" dirty="0">
              <a:solidFill>
                <a:sysClr val="windowText" lastClr="000000"/>
              </a:solidFill>
            </a:endParaRPr>
          </a:p>
        </p:txBody>
      </p:sp>
      <p:sp>
        <p:nvSpPr>
          <p:cNvPr id="10" name="object 5"/>
          <p:cNvSpPr/>
          <p:nvPr/>
        </p:nvSpPr>
        <p:spPr>
          <a:xfrm>
            <a:off x="272143" y="989339"/>
            <a:ext cx="7310174" cy="116477"/>
          </a:xfrm>
          <a:custGeom>
            <a:avLst/>
            <a:gdLst/>
            <a:ahLst/>
            <a:cxnLst/>
            <a:rect l="l" t="t" r="r" b="b"/>
            <a:pathLst>
              <a:path w="6329045">
                <a:moveTo>
                  <a:pt x="0" y="0"/>
                </a:moveTo>
                <a:lnTo>
                  <a:pt x="6328790" y="0"/>
                </a:lnTo>
              </a:path>
            </a:pathLst>
          </a:custGeom>
          <a:ln w="12700">
            <a:solidFill>
              <a:srgbClr val="0B2559"/>
            </a:solidFill>
            <a:prstDash val="sysDot"/>
          </a:ln>
        </p:spPr>
        <p:txBody>
          <a:bodyPr wrap="square" lIns="0" tIns="0" rIns="0" bIns="0" rtlCol="0"/>
          <a:lstStyle/>
          <a:p>
            <a:endParaRPr u="sng" kern="0" dirty="0">
              <a:solidFill>
                <a:sysClr val="windowText" lastClr="000000"/>
              </a:solidFill>
            </a:endParaRPr>
          </a:p>
        </p:txBody>
      </p:sp>
      <p:pic>
        <p:nvPicPr>
          <p:cNvPr id="12" name="Picture 11"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49708" y="0"/>
            <a:ext cx="1394292" cy="994814"/>
          </a:xfrm>
          <a:prstGeom prst="rect">
            <a:avLst/>
          </a:prstGeom>
        </p:spPr>
      </p:pic>
      <p:sp>
        <p:nvSpPr>
          <p:cNvPr id="2" name="Rectangle 1">
            <a:extLst>
              <a:ext uri="{FF2B5EF4-FFF2-40B4-BE49-F238E27FC236}">
                <a16:creationId xmlns:a16="http://schemas.microsoft.com/office/drawing/2014/main" id="{8A633415-C1C0-47F1-959D-235BC5237207}"/>
              </a:ext>
            </a:extLst>
          </p:cNvPr>
          <p:cNvSpPr/>
          <p:nvPr/>
        </p:nvSpPr>
        <p:spPr>
          <a:xfrm>
            <a:off x="0" y="1652114"/>
            <a:ext cx="9144000" cy="4135748"/>
          </a:xfrm>
          <a:prstGeom prst="rect">
            <a:avLst/>
          </a:prstGeom>
        </p:spPr>
        <p:txBody>
          <a:bodyPr wrap="square">
            <a:spAutoFit/>
          </a:bodyPr>
          <a:lstStyle/>
          <a:p>
            <a:pPr algn="ctr">
              <a:lnSpc>
                <a:spcPct val="107000"/>
              </a:lnSpc>
              <a:spcAft>
                <a:spcPts val="800"/>
              </a:spcAft>
            </a:pPr>
            <a:r>
              <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rPr>
              <a:t>FOR FURTHER INFORMATION CONTACT</a:t>
            </a:r>
          </a:p>
          <a:p>
            <a:pPr algn="ctr">
              <a:lnSpc>
                <a:spcPct val="107000"/>
              </a:lnSpc>
              <a:spcAft>
                <a:spcPts val="800"/>
              </a:spcAft>
            </a:pPr>
            <a:r>
              <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rPr>
              <a:t>MARK QUAYE/JOHN WOOLLEY</a:t>
            </a:r>
          </a:p>
          <a:p>
            <a:pPr algn="ctr">
              <a:lnSpc>
                <a:spcPct val="107000"/>
              </a:lnSpc>
              <a:spcAft>
                <a:spcPts val="800"/>
              </a:spcAft>
            </a:pPr>
            <a:r>
              <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hlinkClick r:id="rId4"/>
              </a:rPr>
              <a:t>mark.quaye@sjpp.co.uk</a:t>
            </a:r>
            <a:endPar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rPr>
              <a:t>07764 963 701</a:t>
            </a:r>
          </a:p>
          <a:p>
            <a:pPr algn="ctr">
              <a:lnSpc>
                <a:spcPct val="107000"/>
              </a:lnSpc>
              <a:spcAft>
                <a:spcPts val="800"/>
              </a:spcAft>
            </a:pPr>
            <a:endParaRPr lang="en-GB" sz="3600" dirty="0">
              <a:solidFill>
                <a:srgbClr val="002060"/>
              </a:solidFill>
              <a:latin typeface="Perpetua" panose="02020502060401020303"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C297F93-A069-4238-8264-84AB55C361D2}"/>
              </a:ext>
            </a:extLst>
          </p:cNvPr>
          <p:cNvSpPr/>
          <p:nvPr/>
        </p:nvSpPr>
        <p:spPr>
          <a:xfrm>
            <a:off x="1403230" y="6095424"/>
            <a:ext cx="684362" cy="563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BA222889-EE34-408A-946D-52B1F66AF79B}"/>
              </a:ext>
            </a:extLst>
          </p:cNvPr>
          <p:cNvPicPr>
            <a:picLocks noChangeAspect="1"/>
          </p:cNvPicPr>
          <p:nvPr/>
        </p:nvPicPr>
        <p:blipFill>
          <a:blip r:embed="rId5"/>
          <a:stretch>
            <a:fillRect/>
          </a:stretch>
        </p:blipFill>
        <p:spPr>
          <a:xfrm>
            <a:off x="1911958" y="4671485"/>
            <a:ext cx="5299280" cy="1560350"/>
          </a:xfrm>
          <a:prstGeom prst="rect">
            <a:avLst/>
          </a:prstGeom>
        </p:spPr>
      </p:pic>
    </p:spTree>
    <p:extLst>
      <p:ext uri="{BB962C8B-B14F-4D97-AF65-F5344CB8AC3E}">
        <p14:creationId xmlns:p14="http://schemas.microsoft.com/office/powerpoint/2010/main" val="351182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80508" y="212713"/>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Returns on property - Current issues </a:t>
            </a:r>
            <a:endParaRPr lang="en-GB" altLang="en-US" sz="3600" b="1" dirty="0">
              <a:solidFill>
                <a:srgbClr val="002060"/>
              </a:solidFill>
              <a:latin typeface="Frutiger 55 Roman" pitchFamily="34" charset="0"/>
            </a:endParaRPr>
          </a:p>
        </p:txBody>
      </p:sp>
      <p:sp>
        <p:nvSpPr>
          <p:cNvPr id="2" name="TextBox 1">
            <a:extLst>
              <a:ext uri="{FF2B5EF4-FFF2-40B4-BE49-F238E27FC236}">
                <a16:creationId xmlns:a16="http://schemas.microsoft.com/office/drawing/2014/main" id="{5041001D-2508-432D-AED5-52B507BD7DB9}"/>
              </a:ext>
            </a:extLst>
          </p:cNvPr>
          <p:cNvSpPr txBox="1"/>
          <p:nvPr/>
        </p:nvSpPr>
        <p:spPr>
          <a:xfrm>
            <a:off x="244641" y="1084743"/>
            <a:ext cx="8654717" cy="5201424"/>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Perpetua" panose="02020502060401020303" pitchFamily="18" charset="0"/>
              </a:rPr>
              <a:t>Good long term capital growth over last 20 years</a:t>
            </a:r>
          </a:p>
          <a:p>
            <a:endParaRPr lang="en-GB" sz="2800" dirty="0">
              <a:latin typeface="Perpetua" panose="02020502060401020303" pitchFamily="18" charset="0"/>
            </a:endParaRPr>
          </a:p>
          <a:p>
            <a:r>
              <a:rPr lang="en-GB" sz="2800" dirty="0">
                <a:latin typeface="Perpetua" panose="02020502060401020303" pitchFamily="18" charset="0"/>
              </a:rPr>
              <a:t>	“Things can only get better” 1997 – and, in    </a:t>
            </a:r>
          </a:p>
          <a:p>
            <a:r>
              <a:rPr lang="en-GB" sz="2800" dirty="0">
                <a:latin typeface="Perpetua" panose="02020502060401020303" pitchFamily="18" charset="0"/>
              </a:rPr>
              <a:t>	general, they have!</a:t>
            </a:r>
          </a:p>
          <a:p>
            <a:endParaRPr lang="en-GB" sz="2800" dirty="0">
              <a:latin typeface="Perpetua" panose="02020502060401020303" pitchFamily="18" charset="0"/>
            </a:endParaRPr>
          </a:p>
          <a:p>
            <a:pPr marL="342900" indent="-342900">
              <a:buFont typeface="Arial" panose="020B0604020202020204" pitchFamily="34" charset="0"/>
              <a:buChar char="•"/>
            </a:pPr>
            <a:r>
              <a:rPr lang="en-GB" sz="2800" dirty="0">
                <a:latin typeface="Perpetua" panose="02020502060401020303" pitchFamily="18" charset="0"/>
              </a:rPr>
              <a:t>Increases in rent in last 5 years</a:t>
            </a:r>
          </a:p>
          <a:p>
            <a:endParaRPr lang="en-GB" sz="2800" dirty="0">
              <a:latin typeface="Perpetua" panose="02020502060401020303" pitchFamily="18" charset="0"/>
            </a:endParaRPr>
          </a:p>
          <a:p>
            <a:pPr marL="342900" indent="-342900">
              <a:buFont typeface="Arial" panose="020B0604020202020204" pitchFamily="34" charset="0"/>
              <a:buChar char="•"/>
            </a:pPr>
            <a:r>
              <a:rPr lang="en-GB" sz="2800" dirty="0">
                <a:latin typeface="Perpetua" panose="02020502060401020303" pitchFamily="18" charset="0"/>
              </a:rPr>
              <a:t>Recent growth in property prices </a:t>
            </a:r>
          </a:p>
          <a:p>
            <a:r>
              <a:rPr lang="en-GB" sz="2800" dirty="0">
                <a:latin typeface="Perpetua" panose="02020502060401020303" pitchFamily="18" charset="0"/>
              </a:rPr>
              <a:t>	-	SDLT holiday boost </a:t>
            </a:r>
          </a:p>
          <a:p>
            <a:r>
              <a:rPr lang="en-GB" sz="2800" dirty="0">
                <a:latin typeface="Perpetua" panose="02020502060401020303" pitchFamily="18" charset="0"/>
              </a:rPr>
              <a:t>	-	Covid catch-up</a:t>
            </a:r>
          </a:p>
          <a:p>
            <a:r>
              <a:rPr lang="en-GB" sz="2800" dirty="0">
                <a:latin typeface="Perpetua" panose="02020502060401020303" pitchFamily="18" charset="0"/>
              </a:rPr>
              <a:t>	-	The good life – a move to the country </a:t>
            </a:r>
          </a:p>
          <a:p>
            <a:endParaRPr lang="en-GB" sz="2400" dirty="0">
              <a:latin typeface="Perpetua" panose="02020502060401020303" pitchFamily="18" charset="0"/>
            </a:endParaRPr>
          </a:p>
        </p:txBody>
      </p:sp>
    </p:spTree>
    <p:extLst>
      <p:ext uri="{BB962C8B-B14F-4D97-AF65-F5344CB8AC3E}">
        <p14:creationId xmlns:p14="http://schemas.microsoft.com/office/powerpoint/2010/main" val="24727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7668" y="285865"/>
            <a:ext cx="7752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1pPr>
            <a:lvl2pPr marL="571500" indent="-28575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2pPr>
            <a:lvl3pPr marL="1143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3pPr>
            <a:lvl4pPr marL="17145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4pPr>
            <a:lvl5pPr marL="2286000" indent="-228600" defTabSz="762000">
              <a:spcBef>
                <a:spcPct val="20000"/>
              </a:spcBef>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5pPr>
            <a:lvl6pPr marL="27432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6pPr>
            <a:lvl7pPr marL="32004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7pPr>
            <a:lvl8pPr marL="36576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8pPr>
            <a:lvl9pPr marL="4114800" indent="-228600" defTabSz="762000" eaLnBrk="0" fontAlgn="base" hangingPunct="0">
              <a:spcBef>
                <a:spcPct val="20000"/>
              </a:spcBef>
              <a:spcAft>
                <a:spcPct val="0"/>
              </a:spcAft>
              <a:buFont typeface="Arial" panose="020B0604020202020204" pitchFamily="34" charset="0"/>
              <a:buChar char="»"/>
              <a:defRPr>
                <a:solidFill>
                  <a:schemeClr val="tx1"/>
                </a:solidFill>
                <a:latin typeface="Perpetua" pitchFamily="18" charset="0"/>
                <a:ea typeface="Perpetua" pitchFamily="18" charset="0"/>
                <a:cs typeface="Perpetua" pitchFamily="18" charset="0"/>
              </a:defRPr>
            </a:lvl9pPr>
          </a:lstStyle>
          <a:p>
            <a:pPr lvl="0">
              <a:spcBef>
                <a:spcPct val="50000"/>
              </a:spcBef>
              <a:buNone/>
              <a:defRPr/>
            </a:pPr>
            <a:r>
              <a:rPr lang="en-GB" sz="3600" b="1" dirty="0">
                <a:solidFill>
                  <a:srgbClr val="002060"/>
                </a:solidFill>
              </a:rPr>
              <a:t>Current property issues </a:t>
            </a:r>
            <a:endParaRPr lang="en-GB" altLang="en-US" sz="3600" b="1" dirty="0">
              <a:solidFill>
                <a:srgbClr val="002060"/>
              </a:solidFill>
              <a:latin typeface="Frutiger 55 Roman" pitchFamily="34" charset="0"/>
            </a:endParaRPr>
          </a:p>
        </p:txBody>
      </p:sp>
      <p:sp>
        <p:nvSpPr>
          <p:cNvPr id="4" name="TextBox 3">
            <a:extLst>
              <a:ext uri="{FF2B5EF4-FFF2-40B4-BE49-F238E27FC236}">
                <a16:creationId xmlns:a16="http://schemas.microsoft.com/office/drawing/2014/main" id="{775384BB-5493-47C1-A02A-792D7D6FE685}"/>
              </a:ext>
            </a:extLst>
          </p:cNvPr>
          <p:cNvSpPr txBox="1"/>
          <p:nvPr/>
        </p:nvSpPr>
        <p:spPr>
          <a:xfrm>
            <a:off x="592113" y="1413712"/>
            <a:ext cx="8654717" cy="5262979"/>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Perpetua" panose="02020502060401020303" pitchFamily="18" charset="0"/>
              </a:rPr>
              <a:t>Good long term capital growth over last 20 years</a:t>
            </a:r>
          </a:p>
          <a:p>
            <a:endParaRPr lang="en-GB" sz="2800" dirty="0">
              <a:latin typeface="Perpetua" panose="02020502060401020303" pitchFamily="18" charset="0"/>
            </a:endParaRPr>
          </a:p>
          <a:p>
            <a:pPr marL="342900" indent="-342900">
              <a:buFont typeface="Arial" panose="020B0604020202020204" pitchFamily="34" charset="0"/>
              <a:buChar char="•"/>
            </a:pPr>
            <a:r>
              <a:rPr lang="en-GB" sz="2800" dirty="0">
                <a:latin typeface="Perpetua" panose="02020502060401020303" pitchFamily="18" charset="0"/>
              </a:rPr>
              <a:t>Increases in rent in past 5 years</a:t>
            </a:r>
          </a:p>
          <a:p>
            <a:endParaRPr lang="en-GB" sz="2800" dirty="0">
              <a:latin typeface="Perpetua" panose="02020502060401020303" pitchFamily="18" charset="0"/>
            </a:endParaRPr>
          </a:p>
          <a:p>
            <a:pPr marL="342900" indent="-342900">
              <a:buFont typeface="Arial" panose="020B0604020202020204" pitchFamily="34" charset="0"/>
              <a:buChar char="•"/>
            </a:pPr>
            <a:r>
              <a:rPr lang="en-GB" sz="2800" dirty="0">
                <a:latin typeface="Perpetua" panose="02020502060401020303" pitchFamily="18" charset="0"/>
              </a:rPr>
              <a:t>Recent growth in property prices </a:t>
            </a:r>
          </a:p>
          <a:p>
            <a:r>
              <a:rPr lang="en-GB" sz="2800" dirty="0">
                <a:latin typeface="Perpetua" panose="02020502060401020303" pitchFamily="18" charset="0"/>
              </a:rPr>
              <a:t>	-	SDLT holiday boost </a:t>
            </a:r>
          </a:p>
          <a:p>
            <a:r>
              <a:rPr lang="en-GB" sz="2800" dirty="0">
                <a:latin typeface="Perpetua" panose="02020502060401020303" pitchFamily="18" charset="0"/>
              </a:rPr>
              <a:t>	-	Covid catch-up</a:t>
            </a:r>
          </a:p>
          <a:p>
            <a:r>
              <a:rPr lang="en-GB" sz="2800" dirty="0">
                <a:latin typeface="Perpetua" panose="02020502060401020303" pitchFamily="18" charset="0"/>
              </a:rPr>
              <a:t>	-	Move to the country </a:t>
            </a:r>
          </a:p>
          <a:p>
            <a:endParaRPr lang="en-GB" sz="2800" dirty="0">
              <a:latin typeface="Perpetua" panose="02020502060401020303" pitchFamily="18" charset="0"/>
            </a:endParaRPr>
          </a:p>
          <a:p>
            <a:pPr marL="457200" indent="-457200">
              <a:buFont typeface="Arial" panose="020B0604020202020204" pitchFamily="34" charset="0"/>
              <a:buChar char="•"/>
            </a:pPr>
            <a:r>
              <a:rPr lang="en-GB" sz="2800" b="1" dirty="0">
                <a:latin typeface="Perpetua" panose="02020502060401020303" pitchFamily="18" charset="0"/>
              </a:rPr>
              <a:t>But will it continue?</a:t>
            </a:r>
          </a:p>
          <a:p>
            <a:endParaRPr lang="en-GB" sz="2800" dirty="0">
              <a:latin typeface="Perpetua" panose="02020502060401020303" pitchFamily="18" charset="0"/>
            </a:endParaRPr>
          </a:p>
          <a:p>
            <a:endParaRPr lang="en-GB" sz="2800" dirty="0">
              <a:latin typeface="Perpetua" panose="02020502060401020303" pitchFamily="18" charset="0"/>
            </a:endParaRPr>
          </a:p>
        </p:txBody>
      </p:sp>
    </p:spTree>
    <p:extLst>
      <p:ext uri="{BB962C8B-B14F-4D97-AF65-F5344CB8AC3E}">
        <p14:creationId xmlns:p14="http://schemas.microsoft.com/office/powerpoint/2010/main" val="1776744972"/>
      </p:ext>
    </p:extLst>
  </p:cSld>
  <p:clrMapOvr>
    <a:masterClrMapping/>
  </p:clrMapOvr>
</p:sld>
</file>

<file path=ppt/theme/theme1.xml><?xml version="1.0" encoding="utf-8"?>
<a:theme xmlns:a="http://schemas.openxmlformats.org/drawingml/2006/main" name="2_Office Theme">
  <a:themeElements>
    <a:clrScheme name="St James's Place">
      <a:dk1>
        <a:srgbClr val="0F1E3C"/>
      </a:dk1>
      <a:lt1>
        <a:sysClr val="window" lastClr="FFFFFF"/>
      </a:lt1>
      <a:dk2>
        <a:srgbClr val="000000"/>
      </a:dk2>
      <a:lt2>
        <a:srgbClr val="A59476"/>
      </a:lt2>
      <a:accent1>
        <a:srgbClr val="0F1E3C"/>
      </a:accent1>
      <a:accent2>
        <a:srgbClr val="7BB1C7"/>
      </a:accent2>
      <a:accent3>
        <a:srgbClr val="CC092F"/>
      </a:accent3>
      <a:accent4>
        <a:srgbClr val="7BA27C"/>
      </a:accent4>
      <a:accent5>
        <a:srgbClr val="828099"/>
      </a:accent5>
      <a:accent6>
        <a:srgbClr val="0F1E3C"/>
      </a:accent6>
      <a:hlink>
        <a:srgbClr val="0F1E3C"/>
      </a:hlink>
      <a:folHlink>
        <a:srgbClr val="A594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9612730791604890F5B674E2938403" ma:contentTypeVersion="15" ma:contentTypeDescription="Create a new document." ma:contentTypeScope="" ma:versionID="aba9722daa17d0ca38383771254fd29d">
  <xsd:schema xmlns:xsd="http://www.w3.org/2001/XMLSchema" xmlns:xs="http://www.w3.org/2001/XMLSchema" xmlns:p="http://schemas.microsoft.com/office/2006/metadata/properties" xmlns:ns1="http://schemas.microsoft.com/sharepoint/v3" xmlns:ns2="6d807df2-4379-4183-92eb-82b84260cce7" xmlns:ns3="ef31975f-cd95-4ff9-83e6-724c35098a9f" targetNamespace="http://schemas.microsoft.com/office/2006/metadata/properties" ma:root="true" ma:fieldsID="ff74ff8837c4c8a11559d50036c05c55" ns1:_="" ns2:_="" ns3:_="">
    <xsd:import namespace="http://schemas.microsoft.com/sharepoint/v3"/>
    <xsd:import namespace="6d807df2-4379-4183-92eb-82b84260cce7"/>
    <xsd:import namespace="ef31975f-cd95-4ff9-83e6-724c35098a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07df2-4379-4183-92eb-82b84260c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31975f-cd95-4ff9-83e6-724c35098a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697FB09-195A-4070-9C93-951BD735D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807df2-4379-4183-92eb-82b84260cce7"/>
    <ds:schemaRef ds:uri="ef31975f-cd95-4ff9-83e6-724c35098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2BB457-E101-4862-8116-75875D84AB3D}">
  <ds:schemaRefs>
    <ds:schemaRef ds:uri="http://schemas.microsoft.com/sharepoint/v3/contenttype/forms"/>
  </ds:schemaRefs>
</ds:datastoreItem>
</file>

<file path=customXml/itemProps3.xml><?xml version="1.0" encoding="utf-8"?>
<ds:datastoreItem xmlns:ds="http://schemas.openxmlformats.org/officeDocument/2006/customXml" ds:itemID="{792D71FF-4A9F-49E5-B0CA-E83FC16663AD}">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ef31975f-cd95-4ff9-83e6-724c35098a9f"/>
    <ds:schemaRef ds:uri="6d807df2-4379-4183-92eb-82b84260cce7"/>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18527</TotalTime>
  <Words>4054</Words>
  <Application>Microsoft Office PowerPoint</Application>
  <PresentationFormat>On-screen Show (4:3)</PresentationFormat>
  <Paragraphs>801</Paragraphs>
  <Slides>73</Slides>
  <Notes>64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73</vt:i4>
      </vt:variant>
    </vt:vector>
  </HeadingPairs>
  <TitlesOfParts>
    <vt:vector size="84" baseType="lpstr">
      <vt:lpstr>Arial</vt:lpstr>
      <vt:lpstr>Calibri</vt:lpstr>
      <vt:lpstr>Frutiger 55 Roman</vt:lpstr>
      <vt:lpstr>Georgia</vt:lpstr>
      <vt:lpstr>Lucida Grande</vt:lpstr>
      <vt:lpstr>Perpetua</vt:lpstr>
      <vt:lpstr>Times New Roman</vt:lpstr>
      <vt:lpstr>2_Office Theme</vt:lpstr>
      <vt:lpstr>1_Custom Design</vt:lpstr>
      <vt:lpstr>Custom Design</vt:lpstr>
      <vt:lpstr>1_Office Theme</vt:lpstr>
      <vt:lpstr>PowerPoint Presentation</vt:lpstr>
      <vt:lpstr>PowerPoint Presentation</vt:lpstr>
      <vt:lpstr>PowerPoint Presentation</vt:lpstr>
      <vt:lpstr>Why is it relevant?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trusts to defer gains</vt:lpstr>
      <vt:lpstr>PowerPoint Presentation</vt:lpstr>
      <vt:lpstr>PowerPoint Presentation</vt:lpstr>
      <vt:lpstr>PowerPoint Presentation</vt:lpstr>
      <vt:lpstr>PowerPoint Presentation</vt:lpstr>
      <vt:lpstr>Gift of undivided share – if rental income to be retained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Haughton</dc:creator>
  <cp:lastModifiedBy>MWM</cp:lastModifiedBy>
  <cp:revision>66</cp:revision>
  <cp:lastPrinted>2020-01-15T10:12:35Z</cp:lastPrinted>
  <dcterms:created xsi:type="dcterms:W3CDTF">2017-08-17T13:02:02Z</dcterms:created>
  <dcterms:modified xsi:type="dcterms:W3CDTF">2021-04-30T10:59:03Z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0x010100629612730791604890F5B674E2938403</vt:lpwstr>
  </property>
  <property fmtid="{D5CDD505-2E9C-101B-9397-08002B2CF9AE}" pid="3" name="Order">
    <vt:r8>16753600</vt:r8>
  </property>
  <property fmtid="{D5CDD505-2E9C-101B-9397-08002B2CF9AE}" pid="4" name="AuthorIds_UIVersion_512">
    <vt:lpwstr>37</vt:lpwstr>
  </property>
  <property fmtid="{D5CDD505-2E9C-101B-9397-08002B2CF9AE}" pid="5" name="AuthorIds_UIVersion_2048">
    <vt:lpwstr>37</vt:lpwstr>
  </property>
</Properties>
</file>